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15"/>
  </p:notesMasterIdLst>
  <p:sldIdLst>
    <p:sldId id="256" r:id="rId2"/>
    <p:sldId id="259" r:id="rId3"/>
    <p:sldId id="257" r:id="rId4"/>
    <p:sldId id="260" r:id="rId5"/>
    <p:sldId id="261" r:id="rId6"/>
    <p:sldId id="266" r:id="rId7"/>
    <p:sldId id="265" r:id="rId8"/>
    <p:sldId id="267" r:id="rId9"/>
    <p:sldId id="268" r:id="rId10"/>
    <p:sldId id="270" r:id="rId11"/>
    <p:sldId id="272" r:id="rId12"/>
    <p:sldId id="274" r:id="rId13"/>
    <p:sldId id="27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5646" autoAdjust="0"/>
  </p:normalViewPr>
  <p:slideViewPr>
    <p:cSldViewPr snapToGrid="0">
      <p:cViewPr varScale="1">
        <p:scale>
          <a:sx n="97" d="100"/>
          <a:sy n="97" d="100"/>
        </p:scale>
        <p:origin x="1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D24BF-9FE8-4C3D-BA3F-93C949F5DAC4}" type="doc">
      <dgm:prSet loTypeId="urn:microsoft.com/office/officeart/2005/8/layout/matrix3" loCatId="matrix" qsTypeId="urn:microsoft.com/office/officeart/2005/8/quickstyle/simple2" qsCatId="simple" csTypeId="urn:microsoft.com/office/officeart/2005/8/colors/accent1_2" csCatId="accent1" phldr="1"/>
      <dgm:spPr/>
      <dgm:t>
        <a:bodyPr/>
        <a:lstStyle/>
        <a:p>
          <a:endParaRPr lang="en-US"/>
        </a:p>
      </dgm:t>
    </dgm:pt>
    <dgm:pt modelId="{7FCE3820-FF1D-48FF-80BA-2915CCBC18B3}">
      <dgm:prSet/>
      <dgm:spPr/>
      <dgm:t>
        <a:bodyPr/>
        <a:lstStyle/>
        <a:p>
          <a:r>
            <a:rPr lang="en-AU" b="1"/>
            <a:t>Summary of Findings</a:t>
          </a:r>
          <a:endParaRPr lang="en-US"/>
        </a:p>
      </dgm:t>
    </dgm:pt>
    <dgm:pt modelId="{498BB608-F617-4944-B942-DAF1BBB3FC9A}" type="parTrans" cxnId="{8ED3D241-7C56-4A45-A943-89C4616C56EB}">
      <dgm:prSet/>
      <dgm:spPr/>
      <dgm:t>
        <a:bodyPr/>
        <a:lstStyle/>
        <a:p>
          <a:endParaRPr lang="en-US"/>
        </a:p>
      </dgm:t>
    </dgm:pt>
    <dgm:pt modelId="{9F45E95C-BBAD-4FA3-A6CE-F0781BFB9142}" type="sibTrans" cxnId="{8ED3D241-7C56-4A45-A943-89C4616C56EB}">
      <dgm:prSet/>
      <dgm:spPr/>
      <dgm:t>
        <a:bodyPr/>
        <a:lstStyle/>
        <a:p>
          <a:endParaRPr lang="en-US"/>
        </a:p>
      </dgm:t>
    </dgm:pt>
    <dgm:pt modelId="{3990D112-12DF-472D-8648-ED29983FF963}">
      <dgm:prSet/>
      <dgm:spPr/>
      <dgm:t>
        <a:bodyPr/>
        <a:lstStyle/>
        <a:p>
          <a:r>
            <a:rPr lang="en-AU" b="1" dirty="0"/>
            <a:t>Cluster 2: </a:t>
          </a:r>
          <a:r>
            <a:rPr lang="en-AU" dirty="0"/>
            <a:t>Regions with moderate wait times and length of stay. These regions may benefit from targeted improvements to reduce wait times further.</a:t>
          </a:r>
          <a:endParaRPr lang="en-US" dirty="0"/>
        </a:p>
      </dgm:t>
    </dgm:pt>
    <dgm:pt modelId="{D89C68F2-634B-4F5C-A601-AA8D8C822E7E}" type="parTrans" cxnId="{B45ED0CE-C8ED-4773-A241-914A2C7EBAC4}">
      <dgm:prSet/>
      <dgm:spPr/>
      <dgm:t>
        <a:bodyPr/>
        <a:lstStyle/>
        <a:p>
          <a:endParaRPr lang="en-US"/>
        </a:p>
      </dgm:t>
    </dgm:pt>
    <dgm:pt modelId="{E628390B-0349-450D-83DD-38C4D1536537}" type="sibTrans" cxnId="{B45ED0CE-C8ED-4773-A241-914A2C7EBAC4}">
      <dgm:prSet/>
      <dgm:spPr/>
      <dgm:t>
        <a:bodyPr/>
        <a:lstStyle/>
        <a:p>
          <a:endParaRPr lang="en-US"/>
        </a:p>
      </dgm:t>
    </dgm:pt>
    <dgm:pt modelId="{72D3FE73-3E20-4363-BB5F-7030EDD3B5EE}">
      <dgm:prSet/>
      <dgm:spPr/>
      <dgm:t>
        <a:bodyPr/>
        <a:lstStyle/>
        <a:p>
          <a:r>
            <a:rPr lang="en-AU" b="1" dirty="0"/>
            <a:t>Cluster 0: </a:t>
          </a:r>
          <a:r>
            <a:rPr lang="en-AU" dirty="0"/>
            <a:t>Regions with the highest wait times and length of stay. These regions require immediate attention and resource allocation to improve efficiency.</a:t>
          </a:r>
          <a:endParaRPr lang="en-US" dirty="0"/>
        </a:p>
      </dgm:t>
    </dgm:pt>
    <dgm:pt modelId="{C0F9F124-7AEF-4C1B-BFD9-AA4D4A3510E7}" type="parTrans" cxnId="{9A39ABC7-D2D7-4931-A007-D855A11BFB50}">
      <dgm:prSet/>
      <dgm:spPr/>
      <dgm:t>
        <a:bodyPr/>
        <a:lstStyle/>
        <a:p>
          <a:endParaRPr lang="en-US"/>
        </a:p>
      </dgm:t>
    </dgm:pt>
    <dgm:pt modelId="{73C606B8-0EE7-4BC6-9191-F18565BEE9B9}" type="sibTrans" cxnId="{9A39ABC7-D2D7-4931-A007-D855A11BFB50}">
      <dgm:prSet/>
      <dgm:spPr/>
      <dgm:t>
        <a:bodyPr/>
        <a:lstStyle/>
        <a:p>
          <a:endParaRPr lang="en-US"/>
        </a:p>
      </dgm:t>
    </dgm:pt>
    <dgm:pt modelId="{122CD4B5-74FC-4D7A-863C-1C038DEBF5DE}">
      <dgm:prSet/>
      <dgm:spPr/>
      <dgm:t>
        <a:bodyPr/>
        <a:lstStyle/>
        <a:p>
          <a:r>
            <a:rPr lang="en-AU" b="1" dirty="0"/>
            <a:t>Cluster 1: </a:t>
          </a:r>
          <a:r>
            <a:rPr lang="en-AU" dirty="0"/>
            <a:t>Regions with the lowest wait times and length of stay. These regions can serve as benchmarks for best practices.</a:t>
          </a:r>
          <a:endParaRPr lang="en-US" dirty="0"/>
        </a:p>
      </dgm:t>
    </dgm:pt>
    <dgm:pt modelId="{421D1C88-FF07-4D68-99D7-CE817F993775}" type="parTrans" cxnId="{4869F329-B614-4A83-A0F6-9F85B19943E3}">
      <dgm:prSet/>
      <dgm:spPr/>
      <dgm:t>
        <a:bodyPr/>
        <a:lstStyle/>
        <a:p>
          <a:endParaRPr lang="en-US"/>
        </a:p>
      </dgm:t>
    </dgm:pt>
    <dgm:pt modelId="{A9BF6855-3918-4BDD-A599-D16329EB4048}" type="sibTrans" cxnId="{4869F329-B614-4A83-A0F6-9F85B19943E3}">
      <dgm:prSet/>
      <dgm:spPr/>
      <dgm:t>
        <a:bodyPr/>
        <a:lstStyle/>
        <a:p>
          <a:endParaRPr lang="en-US"/>
        </a:p>
      </dgm:t>
    </dgm:pt>
    <dgm:pt modelId="{ED74E4AD-94CB-4B12-A31B-E75FB641D9EA}" type="pres">
      <dgm:prSet presAssocID="{5FED24BF-9FE8-4C3D-BA3F-93C949F5DAC4}" presName="matrix" presStyleCnt="0">
        <dgm:presLayoutVars>
          <dgm:chMax val="1"/>
          <dgm:dir/>
          <dgm:resizeHandles val="exact"/>
        </dgm:presLayoutVars>
      </dgm:prSet>
      <dgm:spPr/>
    </dgm:pt>
    <dgm:pt modelId="{C9AAE2DF-B048-4913-A658-437ACF9E8095}" type="pres">
      <dgm:prSet presAssocID="{5FED24BF-9FE8-4C3D-BA3F-93C949F5DAC4}" presName="diamond" presStyleLbl="bgShp" presStyleIdx="0" presStyleCnt="1"/>
      <dgm:spPr/>
    </dgm:pt>
    <dgm:pt modelId="{09995816-9DC0-46EB-8AA0-4328A3A253DB}" type="pres">
      <dgm:prSet presAssocID="{5FED24BF-9FE8-4C3D-BA3F-93C949F5DAC4}" presName="quad1" presStyleLbl="node1" presStyleIdx="0" presStyleCnt="4">
        <dgm:presLayoutVars>
          <dgm:chMax val="0"/>
          <dgm:chPref val="0"/>
          <dgm:bulletEnabled val="1"/>
        </dgm:presLayoutVars>
      </dgm:prSet>
      <dgm:spPr/>
    </dgm:pt>
    <dgm:pt modelId="{1F739562-5BB7-4A2E-BC51-28EC9AE13DD4}" type="pres">
      <dgm:prSet presAssocID="{5FED24BF-9FE8-4C3D-BA3F-93C949F5DAC4}" presName="quad2" presStyleLbl="node1" presStyleIdx="1" presStyleCnt="4">
        <dgm:presLayoutVars>
          <dgm:chMax val="0"/>
          <dgm:chPref val="0"/>
          <dgm:bulletEnabled val="1"/>
        </dgm:presLayoutVars>
      </dgm:prSet>
      <dgm:spPr/>
    </dgm:pt>
    <dgm:pt modelId="{62AEDEA6-DAA0-4BD6-A3E1-3C4028ECDA74}" type="pres">
      <dgm:prSet presAssocID="{5FED24BF-9FE8-4C3D-BA3F-93C949F5DAC4}" presName="quad3" presStyleLbl="node1" presStyleIdx="2" presStyleCnt="4">
        <dgm:presLayoutVars>
          <dgm:chMax val="0"/>
          <dgm:chPref val="0"/>
          <dgm:bulletEnabled val="1"/>
        </dgm:presLayoutVars>
      </dgm:prSet>
      <dgm:spPr/>
    </dgm:pt>
    <dgm:pt modelId="{836C7BF6-BE26-431B-94F4-E8EA56452ACA}" type="pres">
      <dgm:prSet presAssocID="{5FED24BF-9FE8-4C3D-BA3F-93C949F5DAC4}" presName="quad4" presStyleLbl="node1" presStyleIdx="3" presStyleCnt="4">
        <dgm:presLayoutVars>
          <dgm:chMax val="0"/>
          <dgm:chPref val="0"/>
          <dgm:bulletEnabled val="1"/>
        </dgm:presLayoutVars>
      </dgm:prSet>
      <dgm:spPr/>
    </dgm:pt>
  </dgm:ptLst>
  <dgm:cxnLst>
    <dgm:cxn modelId="{40B1BD05-8E71-42F9-8AF8-80B7F29BF450}" type="presOf" srcId="{72D3FE73-3E20-4363-BB5F-7030EDD3B5EE}" destId="{62AEDEA6-DAA0-4BD6-A3E1-3C4028ECDA74}" srcOrd="0" destOrd="0" presId="urn:microsoft.com/office/officeart/2005/8/layout/matrix3"/>
    <dgm:cxn modelId="{D485580F-233D-4511-B604-D235AAFF0DEB}" type="presOf" srcId="{122CD4B5-74FC-4D7A-863C-1C038DEBF5DE}" destId="{836C7BF6-BE26-431B-94F4-E8EA56452ACA}" srcOrd="0" destOrd="0" presId="urn:microsoft.com/office/officeart/2005/8/layout/matrix3"/>
    <dgm:cxn modelId="{4869F329-B614-4A83-A0F6-9F85B19943E3}" srcId="{5FED24BF-9FE8-4C3D-BA3F-93C949F5DAC4}" destId="{122CD4B5-74FC-4D7A-863C-1C038DEBF5DE}" srcOrd="3" destOrd="0" parTransId="{421D1C88-FF07-4D68-99D7-CE817F993775}" sibTransId="{A9BF6855-3918-4BDD-A599-D16329EB4048}"/>
    <dgm:cxn modelId="{8ED3D241-7C56-4A45-A943-89C4616C56EB}" srcId="{5FED24BF-9FE8-4C3D-BA3F-93C949F5DAC4}" destId="{7FCE3820-FF1D-48FF-80BA-2915CCBC18B3}" srcOrd="0" destOrd="0" parTransId="{498BB608-F617-4944-B942-DAF1BBB3FC9A}" sibTransId="{9F45E95C-BBAD-4FA3-A6CE-F0781BFB9142}"/>
    <dgm:cxn modelId="{A3DB1E47-B817-4A5C-A044-28EF8B3976E5}" type="presOf" srcId="{3990D112-12DF-472D-8648-ED29983FF963}" destId="{1F739562-5BB7-4A2E-BC51-28EC9AE13DD4}" srcOrd="0" destOrd="0" presId="urn:microsoft.com/office/officeart/2005/8/layout/matrix3"/>
    <dgm:cxn modelId="{006A7A8A-A075-4E09-8366-8FC0D8761BAA}" type="presOf" srcId="{5FED24BF-9FE8-4C3D-BA3F-93C949F5DAC4}" destId="{ED74E4AD-94CB-4B12-A31B-E75FB641D9EA}" srcOrd="0" destOrd="0" presId="urn:microsoft.com/office/officeart/2005/8/layout/matrix3"/>
    <dgm:cxn modelId="{79DE80B7-0042-4D70-997B-95C937E8E865}" type="presOf" srcId="{7FCE3820-FF1D-48FF-80BA-2915CCBC18B3}" destId="{09995816-9DC0-46EB-8AA0-4328A3A253DB}" srcOrd="0" destOrd="0" presId="urn:microsoft.com/office/officeart/2005/8/layout/matrix3"/>
    <dgm:cxn modelId="{9A39ABC7-D2D7-4931-A007-D855A11BFB50}" srcId="{5FED24BF-9FE8-4C3D-BA3F-93C949F5DAC4}" destId="{72D3FE73-3E20-4363-BB5F-7030EDD3B5EE}" srcOrd="2" destOrd="0" parTransId="{C0F9F124-7AEF-4C1B-BFD9-AA4D4A3510E7}" sibTransId="{73C606B8-0EE7-4BC6-9191-F18565BEE9B9}"/>
    <dgm:cxn modelId="{B45ED0CE-C8ED-4773-A241-914A2C7EBAC4}" srcId="{5FED24BF-9FE8-4C3D-BA3F-93C949F5DAC4}" destId="{3990D112-12DF-472D-8648-ED29983FF963}" srcOrd="1" destOrd="0" parTransId="{D89C68F2-634B-4F5C-A601-AA8D8C822E7E}" sibTransId="{E628390B-0349-450D-83DD-38C4D1536537}"/>
    <dgm:cxn modelId="{83DEA74B-0B39-44AB-BED5-D220931B21D0}" type="presParOf" srcId="{ED74E4AD-94CB-4B12-A31B-E75FB641D9EA}" destId="{C9AAE2DF-B048-4913-A658-437ACF9E8095}" srcOrd="0" destOrd="0" presId="urn:microsoft.com/office/officeart/2005/8/layout/matrix3"/>
    <dgm:cxn modelId="{7B0173E4-8097-4EBA-BC0C-D8C169F89DFD}" type="presParOf" srcId="{ED74E4AD-94CB-4B12-A31B-E75FB641D9EA}" destId="{09995816-9DC0-46EB-8AA0-4328A3A253DB}" srcOrd="1" destOrd="0" presId="urn:microsoft.com/office/officeart/2005/8/layout/matrix3"/>
    <dgm:cxn modelId="{1CB821E2-58B4-4B25-8BCF-36093868D0F3}" type="presParOf" srcId="{ED74E4AD-94CB-4B12-A31B-E75FB641D9EA}" destId="{1F739562-5BB7-4A2E-BC51-28EC9AE13DD4}" srcOrd="2" destOrd="0" presId="urn:microsoft.com/office/officeart/2005/8/layout/matrix3"/>
    <dgm:cxn modelId="{1FA3726B-343B-47AB-9269-C6D23DA40B43}" type="presParOf" srcId="{ED74E4AD-94CB-4B12-A31B-E75FB641D9EA}" destId="{62AEDEA6-DAA0-4BD6-A3E1-3C4028ECDA74}" srcOrd="3" destOrd="0" presId="urn:microsoft.com/office/officeart/2005/8/layout/matrix3"/>
    <dgm:cxn modelId="{4A388153-5213-43A9-A246-F540441AF518}" type="presParOf" srcId="{ED74E4AD-94CB-4B12-A31B-E75FB641D9EA}" destId="{836C7BF6-BE26-431B-94F4-E8EA56452ACA}"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393B4B-9554-4A13-B542-3F40AF79585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A2CB594-D6C9-4CDF-817F-586A9C7F50D8}">
      <dgm:prSet/>
      <dgm:spPr/>
      <dgm:t>
        <a:bodyPr/>
        <a:lstStyle/>
        <a:p>
          <a:pPr>
            <a:lnSpc>
              <a:spcPct val="100000"/>
            </a:lnSpc>
            <a:defRPr cap="all"/>
          </a:pPr>
          <a:r>
            <a:rPr lang="en-AU" b="1">
              <a:solidFill>
                <a:srgbClr val="FF0000"/>
              </a:solidFill>
            </a:rPr>
            <a:t>Data Characteristics:</a:t>
          </a:r>
        </a:p>
        <a:p>
          <a:pPr>
            <a:lnSpc>
              <a:spcPct val="100000"/>
            </a:lnSpc>
            <a:defRPr cap="all"/>
          </a:pPr>
          <a:r>
            <a:rPr lang="en-AU" b="1"/>
            <a:t>- Simplicity of the Data</a:t>
          </a:r>
        </a:p>
        <a:p>
          <a:pPr>
            <a:lnSpc>
              <a:spcPct val="100000"/>
            </a:lnSpc>
            <a:defRPr cap="all"/>
          </a:pPr>
          <a:r>
            <a:rPr lang="en-AU" b="1"/>
            <a:t>- Redundancy of PCA Feature</a:t>
          </a:r>
        </a:p>
        <a:p>
          <a:pPr>
            <a:lnSpc>
              <a:spcPct val="100000"/>
            </a:lnSpc>
            <a:defRPr cap="all"/>
          </a:pPr>
          <a:endParaRPr lang="en-AU"/>
        </a:p>
        <a:p>
          <a:pPr>
            <a:lnSpc>
              <a:spcPct val="100000"/>
            </a:lnSpc>
            <a:defRPr cap="all"/>
          </a:pPr>
          <a:endParaRPr lang="en-US" dirty="0"/>
        </a:p>
      </dgm:t>
    </dgm:pt>
    <dgm:pt modelId="{4C58B69F-235A-4263-AF64-D23BF71783C2}" type="parTrans" cxnId="{5442D1C8-433A-4542-B98A-3C9FE78FC86C}">
      <dgm:prSet/>
      <dgm:spPr/>
      <dgm:t>
        <a:bodyPr/>
        <a:lstStyle/>
        <a:p>
          <a:endParaRPr lang="en-US"/>
        </a:p>
      </dgm:t>
    </dgm:pt>
    <dgm:pt modelId="{45E4DF74-A72A-49B4-BBC9-320B0AF0045B}" type="sibTrans" cxnId="{5442D1C8-433A-4542-B98A-3C9FE78FC86C}">
      <dgm:prSet/>
      <dgm:spPr/>
      <dgm:t>
        <a:bodyPr/>
        <a:lstStyle/>
        <a:p>
          <a:endParaRPr lang="en-US"/>
        </a:p>
      </dgm:t>
    </dgm:pt>
    <dgm:pt modelId="{0D8A3005-0168-418C-8C90-7F17CE77CFD9}">
      <dgm:prSet/>
      <dgm:spPr/>
      <dgm:t>
        <a:bodyPr/>
        <a:lstStyle/>
        <a:p>
          <a:pPr>
            <a:lnSpc>
              <a:spcPct val="100000"/>
            </a:lnSpc>
            <a:defRPr cap="all"/>
          </a:pPr>
          <a:r>
            <a:rPr lang="en-AU" b="1" i="0">
              <a:solidFill>
                <a:srgbClr val="FF0000"/>
              </a:solidFill>
            </a:rPr>
            <a:t>Cluster Distribution:</a:t>
          </a:r>
        </a:p>
        <a:p>
          <a:pPr>
            <a:lnSpc>
              <a:spcPct val="100000"/>
            </a:lnSpc>
            <a:defRPr cap="all"/>
          </a:pPr>
          <a:r>
            <a:rPr lang="en-AU" b="1" i="0">
              <a:solidFill>
                <a:schemeClr val="tx1"/>
              </a:solidFill>
            </a:rPr>
            <a:t>-Imbalanced Clusters</a:t>
          </a:r>
          <a:endParaRPr lang="en-US" dirty="0">
            <a:solidFill>
              <a:schemeClr val="tx1"/>
            </a:solidFill>
          </a:endParaRPr>
        </a:p>
      </dgm:t>
    </dgm:pt>
    <dgm:pt modelId="{18796B9E-AE0D-4178-8D46-439FD3A52D41}" type="parTrans" cxnId="{98BE1937-EFF2-403F-B3D1-89C030D6C692}">
      <dgm:prSet/>
      <dgm:spPr/>
      <dgm:t>
        <a:bodyPr/>
        <a:lstStyle/>
        <a:p>
          <a:endParaRPr lang="en-US"/>
        </a:p>
      </dgm:t>
    </dgm:pt>
    <dgm:pt modelId="{04F2C3CA-B17A-4E55-99CF-D0C901F09E9E}" type="sibTrans" cxnId="{98BE1937-EFF2-403F-B3D1-89C030D6C692}">
      <dgm:prSet/>
      <dgm:spPr/>
      <dgm:t>
        <a:bodyPr/>
        <a:lstStyle/>
        <a:p>
          <a:endParaRPr lang="en-US"/>
        </a:p>
      </dgm:t>
    </dgm:pt>
    <dgm:pt modelId="{E777E716-67C6-4939-A08B-F83BC2DD2D64}">
      <dgm:prSet/>
      <dgm:spPr/>
      <dgm:t>
        <a:bodyPr/>
        <a:lstStyle/>
        <a:p>
          <a:pPr>
            <a:lnSpc>
              <a:spcPct val="100000"/>
            </a:lnSpc>
            <a:defRPr cap="all"/>
          </a:pPr>
          <a:r>
            <a:rPr lang="en-AU" b="1" i="0">
              <a:solidFill>
                <a:srgbClr val="FF0000"/>
              </a:solidFill>
            </a:rPr>
            <a:t>Model Robustness:</a:t>
          </a:r>
        </a:p>
        <a:p>
          <a:pPr>
            <a:lnSpc>
              <a:spcPct val="100000"/>
            </a:lnSpc>
            <a:defRPr cap="all"/>
          </a:pPr>
          <a:r>
            <a:rPr lang="en-AU" b="1" i="0">
              <a:solidFill>
                <a:schemeClr val="tx1"/>
              </a:solidFill>
            </a:rPr>
            <a:t>-Random Forest Strength</a:t>
          </a:r>
        </a:p>
        <a:p>
          <a:pPr>
            <a:lnSpc>
              <a:spcPct val="100000"/>
            </a:lnSpc>
            <a:defRPr cap="all"/>
          </a:pPr>
          <a:r>
            <a:rPr lang="en-AU" b="1" i="0">
              <a:solidFill>
                <a:schemeClr val="tx1"/>
              </a:solidFill>
            </a:rPr>
            <a:t>- </a:t>
          </a:r>
          <a:r>
            <a:rPr lang="en-AU" b="1" i="0"/>
            <a:t>Overfitting</a:t>
          </a:r>
          <a:endParaRPr lang="en-AU" b="1" i="0">
            <a:solidFill>
              <a:schemeClr val="tx1"/>
            </a:solidFill>
          </a:endParaRPr>
        </a:p>
        <a:p>
          <a:pPr>
            <a:lnSpc>
              <a:spcPct val="100000"/>
            </a:lnSpc>
            <a:defRPr cap="all"/>
          </a:pPr>
          <a:endParaRPr lang="en-AU" b="1" i="0" dirty="0">
            <a:solidFill>
              <a:schemeClr val="tx1"/>
            </a:solidFill>
          </a:endParaRPr>
        </a:p>
      </dgm:t>
    </dgm:pt>
    <dgm:pt modelId="{F598BB27-37FF-4E35-BDD7-D77BCE9ED4E7}" type="sibTrans" cxnId="{01CB408C-C892-4EBE-AE56-9DF07AF90345}">
      <dgm:prSet/>
      <dgm:spPr/>
      <dgm:t>
        <a:bodyPr/>
        <a:lstStyle/>
        <a:p>
          <a:endParaRPr lang="en-US"/>
        </a:p>
      </dgm:t>
    </dgm:pt>
    <dgm:pt modelId="{F1D5FEC5-7A39-4839-9D2E-B35AB7F1F70D}" type="parTrans" cxnId="{01CB408C-C892-4EBE-AE56-9DF07AF90345}">
      <dgm:prSet/>
      <dgm:spPr/>
      <dgm:t>
        <a:bodyPr/>
        <a:lstStyle/>
        <a:p>
          <a:endParaRPr lang="en-US"/>
        </a:p>
      </dgm:t>
    </dgm:pt>
    <dgm:pt modelId="{43A779C8-53AB-4C92-B6FD-8CD2E4DFA73C}" type="pres">
      <dgm:prSet presAssocID="{DA393B4B-9554-4A13-B542-3F40AF79585B}" presName="root" presStyleCnt="0">
        <dgm:presLayoutVars>
          <dgm:dir/>
          <dgm:resizeHandles val="exact"/>
        </dgm:presLayoutVars>
      </dgm:prSet>
      <dgm:spPr/>
    </dgm:pt>
    <dgm:pt modelId="{AC999860-BACA-4D2B-912A-DCB5BDAC6FB9}" type="pres">
      <dgm:prSet presAssocID="{3A2CB594-D6C9-4CDF-817F-586A9C7F50D8}" presName="compNode" presStyleCnt="0"/>
      <dgm:spPr/>
    </dgm:pt>
    <dgm:pt modelId="{136DF25E-D8E1-4616-807C-13E12420BC9B}" type="pres">
      <dgm:prSet presAssocID="{3A2CB594-D6C9-4CDF-817F-586A9C7F50D8}" presName="iconBgRect" presStyleLbl="bgShp" presStyleIdx="0" presStyleCnt="3"/>
      <dgm:spPr/>
    </dgm:pt>
    <dgm:pt modelId="{10344FFA-5D64-4E81-ABA0-580C52BA1026}" type="pres">
      <dgm:prSet presAssocID="{3A2CB594-D6C9-4CDF-817F-586A9C7F50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040F5E17-BBE3-40B4-9428-55DD47259C73}" type="pres">
      <dgm:prSet presAssocID="{3A2CB594-D6C9-4CDF-817F-586A9C7F50D8}" presName="spaceRect" presStyleCnt="0"/>
      <dgm:spPr/>
    </dgm:pt>
    <dgm:pt modelId="{2AD8A3EE-FCFF-44C4-B578-D7EBF48663CE}" type="pres">
      <dgm:prSet presAssocID="{3A2CB594-D6C9-4CDF-817F-586A9C7F50D8}" presName="textRect" presStyleLbl="revTx" presStyleIdx="0" presStyleCnt="3" custScaleX="143890">
        <dgm:presLayoutVars>
          <dgm:chMax val="1"/>
          <dgm:chPref val="1"/>
        </dgm:presLayoutVars>
      </dgm:prSet>
      <dgm:spPr/>
    </dgm:pt>
    <dgm:pt modelId="{C5BF020B-0D30-4518-896E-955E9999F445}" type="pres">
      <dgm:prSet presAssocID="{45E4DF74-A72A-49B4-BBC9-320B0AF0045B}" presName="sibTrans" presStyleCnt="0"/>
      <dgm:spPr/>
    </dgm:pt>
    <dgm:pt modelId="{55211398-5C41-4B85-9E64-C6EA8453D136}" type="pres">
      <dgm:prSet presAssocID="{E777E716-67C6-4939-A08B-F83BC2DD2D64}" presName="compNode" presStyleCnt="0"/>
      <dgm:spPr/>
    </dgm:pt>
    <dgm:pt modelId="{DEF4ADED-155A-46DF-A1DA-117D083888F8}" type="pres">
      <dgm:prSet presAssocID="{E777E716-67C6-4939-A08B-F83BC2DD2D64}" presName="iconBgRect" presStyleLbl="bgShp" presStyleIdx="1" presStyleCnt="3"/>
      <dgm:spPr/>
    </dgm:pt>
    <dgm:pt modelId="{EFCEADB2-A32F-435E-AE3F-BB3128CCC943}" type="pres">
      <dgm:prSet presAssocID="{E777E716-67C6-4939-A08B-F83BC2DD2D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C842BE7E-B14D-4AF7-A486-4E9D3FC7FA1A}" type="pres">
      <dgm:prSet presAssocID="{E777E716-67C6-4939-A08B-F83BC2DD2D64}" presName="spaceRect" presStyleCnt="0"/>
      <dgm:spPr/>
    </dgm:pt>
    <dgm:pt modelId="{59E57487-AF06-48F3-9463-5E6666A1B302}" type="pres">
      <dgm:prSet presAssocID="{E777E716-67C6-4939-A08B-F83BC2DD2D64}" presName="textRect" presStyleLbl="revTx" presStyleIdx="1" presStyleCnt="3" custScaleX="126426">
        <dgm:presLayoutVars>
          <dgm:chMax val="1"/>
          <dgm:chPref val="1"/>
        </dgm:presLayoutVars>
      </dgm:prSet>
      <dgm:spPr/>
    </dgm:pt>
    <dgm:pt modelId="{F1B37B3A-3BF2-4825-B7DB-B6701EC74710}" type="pres">
      <dgm:prSet presAssocID="{F598BB27-37FF-4E35-BDD7-D77BCE9ED4E7}" presName="sibTrans" presStyleCnt="0"/>
      <dgm:spPr/>
    </dgm:pt>
    <dgm:pt modelId="{22E67D71-05CE-421B-AF13-C6CFC35AE1C2}" type="pres">
      <dgm:prSet presAssocID="{0D8A3005-0168-418C-8C90-7F17CE77CFD9}" presName="compNode" presStyleCnt="0"/>
      <dgm:spPr/>
    </dgm:pt>
    <dgm:pt modelId="{D1FA3B3D-75BE-43FE-9F00-0FBD8D51B7D1}" type="pres">
      <dgm:prSet presAssocID="{0D8A3005-0168-418C-8C90-7F17CE77CFD9}" presName="iconBgRect" presStyleLbl="bgShp" presStyleIdx="2" presStyleCnt="3"/>
      <dgm:spPr/>
    </dgm:pt>
    <dgm:pt modelId="{7A458522-A195-46A6-A481-80462ACD80F5}" type="pres">
      <dgm:prSet presAssocID="{0D8A3005-0168-418C-8C90-7F17CE77CF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63F26C6F-22AA-4269-B162-A2FE59AFBEB7}" type="pres">
      <dgm:prSet presAssocID="{0D8A3005-0168-418C-8C90-7F17CE77CFD9}" presName="spaceRect" presStyleCnt="0"/>
      <dgm:spPr/>
    </dgm:pt>
    <dgm:pt modelId="{961BED4C-3A8C-472A-A64A-ABA1658A2C3F}" type="pres">
      <dgm:prSet presAssocID="{0D8A3005-0168-418C-8C90-7F17CE77CFD9}" presName="textRect" presStyleLbl="revTx" presStyleIdx="2" presStyleCnt="3" custScaleX="140650">
        <dgm:presLayoutVars>
          <dgm:chMax val="1"/>
          <dgm:chPref val="1"/>
        </dgm:presLayoutVars>
      </dgm:prSet>
      <dgm:spPr/>
    </dgm:pt>
  </dgm:ptLst>
  <dgm:cxnLst>
    <dgm:cxn modelId="{98BE1937-EFF2-403F-B3D1-89C030D6C692}" srcId="{DA393B4B-9554-4A13-B542-3F40AF79585B}" destId="{0D8A3005-0168-418C-8C90-7F17CE77CFD9}" srcOrd="2" destOrd="0" parTransId="{18796B9E-AE0D-4178-8D46-439FD3A52D41}" sibTransId="{04F2C3CA-B17A-4E55-99CF-D0C901F09E9E}"/>
    <dgm:cxn modelId="{E07E6654-0F5D-4D5C-9D7E-59F1E95493D4}" type="presOf" srcId="{3A2CB594-D6C9-4CDF-817F-586A9C7F50D8}" destId="{2AD8A3EE-FCFF-44C4-B578-D7EBF48663CE}" srcOrd="0" destOrd="0" presId="urn:microsoft.com/office/officeart/2018/5/layout/IconCircleLabelList"/>
    <dgm:cxn modelId="{CF1F8889-E85B-4F74-B6EB-44E329880FD6}" type="presOf" srcId="{DA393B4B-9554-4A13-B542-3F40AF79585B}" destId="{43A779C8-53AB-4C92-B6FD-8CD2E4DFA73C}" srcOrd="0" destOrd="0" presId="urn:microsoft.com/office/officeart/2018/5/layout/IconCircleLabelList"/>
    <dgm:cxn modelId="{01CB408C-C892-4EBE-AE56-9DF07AF90345}" srcId="{DA393B4B-9554-4A13-B542-3F40AF79585B}" destId="{E777E716-67C6-4939-A08B-F83BC2DD2D64}" srcOrd="1" destOrd="0" parTransId="{F1D5FEC5-7A39-4839-9D2E-B35AB7F1F70D}" sibTransId="{F598BB27-37FF-4E35-BDD7-D77BCE9ED4E7}"/>
    <dgm:cxn modelId="{36F0E99E-8C6C-48A1-9D8A-7563920D87C3}" type="presOf" srcId="{0D8A3005-0168-418C-8C90-7F17CE77CFD9}" destId="{961BED4C-3A8C-472A-A64A-ABA1658A2C3F}" srcOrd="0" destOrd="0" presId="urn:microsoft.com/office/officeart/2018/5/layout/IconCircleLabelList"/>
    <dgm:cxn modelId="{8F8971AE-4E42-4513-9E37-3945DB61A229}" type="presOf" srcId="{E777E716-67C6-4939-A08B-F83BC2DD2D64}" destId="{59E57487-AF06-48F3-9463-5E6666A1B302}" srcOrd="0" destOrd="0" presId="urn:microsoft.com/office/officeart/2018/5/layout/IconCircleLabelList"/>
    <dgm:cxn modelId="{5442D1C8-433A-4542-B98A-3C9FE78FC86C}" srcId="{DA393B4B-9554-4A13-B542-3F40AF79585B}" destId="{3A2CB594-D6C9-4CDF-817F-586A9C7F50D8}" srcOrd="0" destOrd="0" parTransId="{4C58B69F-235A-4263-AF64-D23BF71783C2}" sibTransId="{45E4DF74-A72A-49B4-BBC9-320B0AF0045B}"/>
    <dgm:cxn modelId="{05402949-78A8-413D-B4A4-D2570E945508}" type="presParOf" srcId="{43A779C8-53AB-4C92-B6FD-8CD2E4DFA73C}" destId="{AC999860-BACA-4D2B-912A-DCB5BDAC6FB9}" srcOrd="0" destOrd="0" presId="urn:microsoft.com/office/officeart/2018/5/layout/IconCircleLabelList"/>
    <dgm:cxn modelId="{51D879B6-13E5-40F2-9CBA-9EC15CD69F0D}" type="presParOf" srcId="{AC999860-BACA-4D2B-912A-DCB5BDAC6FB9}" destId="{136DF25E-D8E1-4616-807C-13E12420BC9B}" srcOrd="0" destOrd="0" presId="urn:microsoft.com/office/officeart/2018/5/layout/IconCircleLabelList"/>
    <dgm:cxn modelId="{FAF1717D-302E-40EE-A86D-FE251C421139}" type="presParOf" srcId="{AC999860-BACA-4D2B-912A-DCB5BDAC6FB9}" destId="{10344FFA-5D64-4E81-ABA0-580C52BA1026}" srcOrd="1" destOrd="0" presId="urn:microsoft.com/office/officeart/2018/5/layout/IconCircleLabelList"/>
    <dgm:cxn modelId="{C4B3A80E-726B-4D8D-BE42-1F446D9F2416}" type="presParOf" srcId="{AC999860-BACA-4D2B-912A-DCB5BDAC6FB9}" destId="{040F5E17-BBE3-40B4-9428-55DD47259C73}" srcOrd="2" destOrd="0" presId="urn:microsoft.com/office/officeart/2018/5/layout/IconCircleLabelList"/>
    <dgm:cxn modelId="{00C1AD21-AA47-4FB4-A999-65CF064BA1AD}" type="presParOf" srcId="{AC999860-BACA-4D2B-912A-DCB5BDAC6FB9}" destId="{2AD8A3EE-FCFF-44C4-B578-D7EBF48663CE}" srcOrd="3" destOrd="0" presId="urn:microsoft.com/office/officeart/2018/5/layout/IconCircleLabelList"/>
    <dgm:cxn modelId="{6DBEA5CB-2AA8-4E1A-8945-D924473C015D}" type="presParOf" srcId="{43A779C8-53AB-4C92-B6FD-8CD2E4DFA73C}" destId="{C5BF020B-0D30-4518-896E-955E9999F445}" srcOrd="1" destOrd="0" presId="urn:microsoft.com/office/officeart/2018/5/layout/IconCircleLabelList"/>
    <dgm:cxn modelId="{E62E1664-020C-44E7-929A-737A8B794315}" type="presParOf" srcId="{43A779C8-53AB-4C92-B6FD-8CD2E4DFA73C}" destId="{55211398-5C41-4B85-9E64-C6EA8453D136}" srcOrd="2" destOrd="0" presId="urn:microsoft.com/office/officeart/2018/5/layout/IconCircleLabelList"/>
    <dgm:cxn modelId="{819ECD50-9DF0-43ED-9EEE-1DFF91CC7D07}" type="presParOf" srcId="{55211398-5C41-4B85-9E64-C6EA8453D136}" destId="{DEF4ADED-155A-46DF-A1DA-117D083888F8}" srcOrd="0" destOrd="0" presId="urn:microsoft.com/office/officeart/2018/5/layout/IconCircleLabelList"/>
    <dgm:cxn modelId="{06648F3F-E977-4565-A710-619A5CEA7FE6}" type="presParOf" srcId="{55211398-5C41-4B85-9E64-C6EA8453D136}" destId="{EFCEADB2-A32F-435E-AE3F-BB3128CCC943}" srcOrd="1" destOrd="0" presId="urn:microsoft.com/office/officeart/2018/5/layout/IconCircleLabelList"/>
    <dgm:cxn modelId="{B3B81F0F-9763-43B7-943C-80DEB0948EAA}" type="presParOf" srcId="{55211398-5C41-4B85-9E64-C6EA8453D136}" destId="{C842BE7E-B14D-4AF7-A486-4E9D3FC7FA1A}" srcOrd="2" destOrd="0" presId="urn:microsoft.com/office/officeart/2018/5/layout/IconCircleLabelList"/>
    <dgm:cxn modelId="{EFD48F4D-3BA3-4C92-B8CD-08BF6AAE89FA}" type="presParOf" srcId="{55211398-5C41-4B85-9E64-C6EA8453D136}" destId="{59E57487-AF06-48F3-9463-5E6666A1B302}" srcOrd="3" destOrd="0" presId="urn:microsoft.com/office/officeart/2018/5/layout/IconCircleLabelList"/>
    <dgm:cxn modelId="{8015AB32-E409-4566-AFFB-FE13DEC23B3F}" type="presParOf" srcId="{43A779C8-53AB-4C92-B6FD-8CD2E4DFA73C}" destId="{F1B37B3A-3BF2-4825-B7DB-B6701EC74710}" srcOrd="3" destOrd="0" presId="urn:microsoft.com/office/officeart/2018/5/layout/IconCircleLabelList"/>
    <dgm:cxn modelId="{78E8A7FB-AAFC-4B1B-85E2-5944B2B952C2}" type="presParOf" srcId="{43A779C8-53AB-4C92-B6FD-8CD2E4DFA73C}" destId="{22E67D71-05CE-421B-AF13-C6CFC35AE1C2}" srcOrd="4" destOrd="0" presId="urn:microsoft.com/office/officeart/2018/5/layout/IconCircleLabelList"/>
    <dgm:cxn modelId="{8EAB21F6-EBB3-4899-AD54-80297B700A24}" type="presParOf" srcId="{22E67D71-05CE-421B-AF13-C6CFC35AE1C2}" destId="{D1FA3B3D-75BE-43FE-9F00-0FBD8D51B7D1}" srcOrd="0" destOrd="0" presId="urn:microsoft.com/office/officeart/2018/5/layout/IconCircleLabelList"/>
    <dgm:cxn modelId="{D53E51FB-4F64-4E3D-A93F-28822918EA44}" type="presParOf" srcId="{22E67D71-05CE-421B-AF13-C6CFC35AE1C2}" destId="{7A458522-A195-46A6-A481-80462ACD80F5}" srcOrd="1" destOrd="0" presId="urn:microsoft.com/office/officeart/2018/5/layout/IconCircleLabelList"/>
    <dgm:cxn modelId="{C7915FB2-ABCA-43DB-9526-0CE943C64735}" type="presParOf" srcId="{22E67D71-05CE-421B-AF13-C6CFC35AE1C2}" destId="{63F26C6F-22AA-4269-B162-A2FE59AFBEB7}" srcOrd="2" destOrd="0" presId="urn:microsoft.com/office/officeart/2018/5/layout/IconCircleLabelList"/>
    <dgm:cxn modelId="{4174FBD4-EFD3-4B9A-9300-8CA74743B81F}" type="presParOf" srcId="{22E67D71-05CE-421B-AF13-C6CFC35AE1C2}" destId="{961BED4C-3A8C-472A-A64A-ABA1658A2C3F}"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3DA02E-A7D3-415F-A5B6-AED8C39CC8C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E2E3C36-CA62-4D81-8BA8-4C1E0F26714C}">
      <dgm:prSet/>
      <dgm:spPr/>
      <dgm:t>
        <a:bodyPr/>
        <a:lstStyle/>
        <a:p>
          <a:pPr>
            <a:lnSpc>
              <a:spcPct val="100000"/>
            </a:lnSpc>
            <a:defRPr b="1"/>
          </a:pPr>
          <a:r>
            <a:rPr lang="en-AU" b="1" i="0"/>
            <a:t>Increase Dataset Size</a:t>
          </a:r>
          <a:r>
            <a:rPr lang="en-AU" b="0" i="0"/>
            <a:t>:</a:t>
          </a:r>
          <a:endParaRPr lang="en-US"/>
        </a:p>
      </dgm:t>
    </dgm:pt>
    <dgm:pt modelId="{120D4FBD-B5F0-4377-940B-D0F870F46BF4}" type="parTrans" cxnId="{CA36CB96-7C09-4EB5-90AA-2E13DE985FCE}">
      <dgm:prSet/>
      <dgm:spPr/>
      <dgm:t>
        <a:bodyPr/>
        <a:lstStyle/>
        <a:p>
          <a:endParaRPr lang="en-US"/>
        </a:p>
      </dgm:t>
    </dgm:pt>
    <dgm:pt modelId="{92912145-AE13-4CDD-BA74-CB3B5ADD89B5}" type="sibTrans" cxnId="{CA36CB96-7C09-4EB5-90AA-2E13DE985FCE}">
      <dgm:prSet/>
      <dgm:spPr/>
      <dgm:t>
        <a:bodyPr/>
        <a:lstStyle/>
        <a:p>
          <a:endParaRPr lang="en-US"/>
        </a:p>
      </dgm:t>
    </dgm:pt>
    <dgm:pt modelId="{88557B5D-A2C2-4123-9274-B4EC90528207}">
      <dgm:prSet/>
      <dgm:spPr/>
      <dgm:t>
        <a:bodyPr/>
        <a:lstStyle/>
        <a:p>
          <a:pPr>
            <a:lnSpc>
              <a:spcPct val="100000"/>
            </a:lnSpc>
          </a:pPr>
          <a:r>
            <a:rPr lang="en-AU" b="0" i="0"/>
            <a:t>Collect more data points to ensure the dataset is representative of various scenarios and patient demographics.</a:t>
          </a:r>
          <a:endParaRPr lang="en-US"/>
        </a:p>
      </dgm:t>
    </dgm:pt>
    <dgm:pt modelId="{FF989378-33DA-4264-A132-D84C51A0DB2D}" type="parTrans" cxnId="{2874B476-884D-46C8-94D2-DAA49DD05520}">
      <dgm:prSet/>
      <dgm:spPr/>
      <dgm:t>
        <a:bodyPr/>
        <a:lstStyle/>
        <a:p>
          <a:endParaRPr lang="en-US"/>
        </a:p>
      </dgm:t>
    </dgm:pt>
    <dgm:pt modelId="{65D71CE7-BE5B-49FE-A553-A55D824FD1AD}" type="sibTrans" cxnId="{2874B476-884D-46C8-94D2-DAA49DD05520}">
      <dgm:prSet/>
      <dgm:spPr/>
      <dgm:t>
        <a:bodyPr/>
        <a:lstStyle/>
        <a:p>
          <a:endParaRPr lang="en-US"/>
        </a:p>
      </dgm:t>
    </dgm:pt>
    <dgm:pt modelId="{9535CD49-1625-460E-BB03-D1C0A83EC894}">
      <dgm:prSet/>
      <dgm:spPr/>
      <dgm:t>
        <a:bodyPr/>
        <a:lstStyle/>
        <a:p>
          <a:pPr>
            <a:lnSpc>
              <a:spcPct val="100000"/>
            </a:lnSpc>
            <a:defRPr b="1"/>
          </a:pPr>
          <a:r>
            <a:rPr lang="en-AU" b="1" i="0"/>
            <a:t>Enhance Data Quality</a:t>
          </a:r>
          <a:r>
            <a:rPr lang="en-AU" b="0" i="0"/>
            <a:t>:</a:t>
          </a:r>
          <a:endParaRPr lang="en-US"/>
        </a:p>
      </dgm:t>
    </dgm:pt>
    <dgm:pt modelId="{0161A7C5-859C-448F-A159-212F721BC964}" type="parTrans" cxnId="{F257CF92-0E3F-4AEA-80C3-15BBD1ADF4FC}">
      <dgm:prSet/>
      <dgm:spPr/>
      <dgm:t>
        <a:bodyPr/>
        <a:lstStyle/>
        <a:p>
          <a:endParaRPr lang="en-US"/>
        </a:p>
      </dgm:t>
    </dgm:pt>
    <dgm:pt modelId="{FCBF7C5A-7AD4-4FF2-AD94-DF3D7CF6D1DD}" type="sibTrans" cxnId="{F257CF92-0E3F-4AEA-80C3-15BBD1ADF4FC}">
      <dgm:prSet/>
      <dgm:spPr/>
      <dgm:t>
        <a:bodyPr/>
        <a:lstStyle/>
        <a:p>
          <a:endParaRPr lang="en-US"/>
        </a:p>
      </dgm:t>
    </dgm:pt>
    <dgm:pt modelId="{3CE441F5-606A-4291-B3E2-2A568247CA66}">
      <dgm:prSet/>
      <dgm:spPr/>
      <dgm:t>
        <a:bodyPr/>
        <a:lstStyle/>
        <a:p>
          <a:pPr>
            <a:lnSpc>
              <a:spcPct val="100000"/>
            </a:lnSpc>
          </a:pPr>
          <a:r>
            <a:rPr lang="en-AU" b="0" i="0"/>
            <a:t>Ensure data completeness and regularly clean the data to remove inconsistencies and errors.</a:t>
          </a:r>
          <a:endParaRPr lang="en-US"/>
        </a:p>
      </dgm:t>
    </dgm:pt>
    <dgm:pt modelId="{9D095C37-0989-41A6-B57D-B4B2BF530924}" type="parTrans" cxnId="{04181448-546D-4739-984A-A1CCE4E2CC26}">
      <dgm:prSet/>
      <dgm:spPr/>
      <dgm:t>
        <a:bodyPr/>
        <a:lstStyle/>
        <a:p>
          <a:endParaRPr lang="en-US"/>
        </a:p>
      </dgm:t>
    </dgm:pt>
    <dgm:pt modelId="{5A96E1C6-52BE-4FCE-9DE2-C1036CD3CF18}" type="sibTrans" cxnId="{04181448-546D-4739-984A-A1CCE4E2CC26}">
      <dgm:prSet/>
      <dgm:spPr/>
      <dgm:t>
        <a:bodyPr/>
        <a:lstStyle/>
        <a:p>
          <a:endParaRPr lang="en-US"/>
        </a:p>
      </dgm:t>
    </dgm:pt>
    <dgm:pt modelId="{1231B1A5-3FBA-4EC6-B15F-0C13B28CD4EE}">
      <dgm:prSet/>
      <dgm:spPr/>
      <dgm:t>
        <a:bodyPr/>
        <a:lstStyle/>
        <a:p>
          <a:pPr>
            <a:lnSpc>
              <a:spcPct val="100000"/>
            </a:lnSpc>
            <a:defRPr b="1"/>
          </a:pPr>
          <a:r>
            <a:rPr lang="en-AU" b="1" i="0"/>
            <a:t>Include Additional Features</a:t>
          </a:r>
          <a:r>
            <a:rPr lang="en-AU" b="0" i="0"/>
            <a:t>:</a:t>
          </a:r>
          <a:endParaRPr lang="en-US"/>
        </a:p>
      </dgm:t>
    </dgm:pt>
    <dgm:pt modelId="{BDACD440-ED4E-4C81-BB73-E43CA2EE0B33}" type="parTrans" cxnId="{23C1E8EB-E24D-4F66-883C-3982A3CF50B9}">
      <dgm:prSet/>
      <dgm:spPr/>
      <dgm:t>
        <a:bodyPr/>
        <a:lstStyle/>
        <a:p>
          <a:endParaRPr lang="en-US"/>
        </a:p>
      </dgm:t>
    </dgm:pt>
    <dgm:pt modelId="{E83675A3-AE33-4C75-A24E-55AB18DCB81D}" type="sibTrans" cxnId="{23C1E8EB-E24D-4F66-883C-3982A3CF50B9}">
      <dgm:prSet/>
      <dgm:spPr/>
      <dgm:t>
        <a:bodyPr/>
        <a:lstStyle/>
        <a:p>
          <a:endParaRPr lang="en-US"/>
        </a:p>
      </dgm:t>
    </dgm:pt>
    <dgm:pt modelId="{CB88318A-2F31-4A44-A3C1-8241313ED4C1}">
      <dgm:prSet/>
      <dgm:spPr/>
      <dgm:t>
        <a:bodyPr/>
        <a:lstStyle/>
        <a:p>
          <a:pPr>
            <a:lnSpc>
              <a:spcPct val="100000"/>
            </a:lnSpc>
          </a:pPr>
          <a:r>
            <a:rPr lang="en-AU" b="0" i="0"/>
            <a:t>Add patient demographics, temporal features, and hospital capacity data to provide more context for predictions.</a:t>
          </a:r>
          <a:endParaRPr lang="en-US"/>
        </a:p>
      </dgm:t>
    </dgm:pt>
    <dgm:pt modelId="{1985E774-0382-4F48-8101-2335ED6F3C02}" type="parTrans" cxnId="{09FA8D70-51CF-4ACE-9068-150D9B66EE6B}">
      <dgm:prSet/>
      <dgm:spPr/>
      <dgm:t>
        <a:bodyPr/>
        <a:lstStyle/>
        <a:p>
          <a:endParaRPr lang="en-US"/>
        </a:p>
      </dgm:t>
    </dgm:pt>
    <dgm:pt modelId="{AE5092CD-C6DD-479A-9941-BE0A027A8EA2}" type="sibTrans" cxnId="{09FA8D70-51CF-4ACE-9068-150D9B66EE6B}">
      <dgm:prSet/>
      <dgm:spPr/>
      <dgm:t>
        <a:bodyPr/>
        <a:lstStyle/>
        <a:p>
          <a:endParaRPr lang="en-US"/>
        </a:p>
      </dgm:t>
    </dgm:pt>
    <dgm:pt modelId="{023E0CF8-8544-4EEF-B4D4-2C7DC1A9BFE5}">
      <dgm:prSet/>
      <dgm:spPr/>
      <dgm:t>
        <a:bodyPr/>
        <a:lstStyle/>
        <a:p>
          <a:pPr>
            <a:lnSpc>
              <a:spcPct val="100000"/>
            </a:lnSpc>
            <a:defRPr b="1"/>
          </a:pPr>
          <a:r>
            <a:rPr lang="en-AU" b="1" i="0"/>
            <a:t>Balance the Dataset</a:t>
          </a:r>
          <a:r>
            <a:rPr lang="en-AU" b="0" i="0"/>
            <a:t>:</a:t>
          </a:r>
          <a:endParaRPr lang="en-US"/>
        </a:p>
      </dgm:t>
    </dgm:pt>
    <dgm:pt modelId="{53CE2B73-AA4F-4BE3-8159-2571FDC33050}" type="parTrans" cxnId="{7ECFB40A-E0C2-4678-85E7-E5E9253C8BBD}">
      <dgm:prSet/>
      <dgm:spPr/>
      <dgm:t>
        <a:bodyPr/>
        <a:lstStyle/>
        <a:p>
          <a:endParaRPr lang="en-US"/>
        </a:p>
      </dgm:t>
    </dgm:pt>
    <dgm:pt modelId="{7AEA61CB-DCEF-4C41-A51A-4241DB368631}" type="sibTrans" cxnId="{7ECFB40A-E0C2-4678-85E7-E5E9253C8BBD}">
      <dgm:prSet/>
      <dgm:spPr/>
      <dgm:t>
        <a:bodyPr/>
        <a:lstStyle/>
        <a:p>
          <a:endParaRPr lang="en-US"/>
        </a:p>
      </dgm:t>
    </dgm:pt>
    <dgm:pt modelId="{610D41C5-073E-45F8-89D0-B8536D5A2B5A}">
      <dgm:prSet/>
      <dgm:spPr/>
      <dgm:t>
        <a:bodyPr/>
        <a:lstStyle/>
        <a:p>
          <a:pPr>
            <a:lnSpc>
              <a:spcPct val="100000"/>
            </a:lnSpc>
          </a:pPr>
          <a:r>
            <a:rPr lang="en-AU" b="0" i="0"/>
            <a:t>Use techniques like oversampling or undersampling to address class imbalance and ensure fair model evaluation.</a:t>
          </a:r>
          <a:endParaRPr lang="en-US"/>
        </a:p>
      </dgm:t>
    </dgm:pt>
    <dgm:pt modelId="{2D515364-5F07-473A-9EE2-825DB06522C4}" type="parTrans" cxnId="{273B14E2-2788-4E39-BDFD-15A0DC339992}">
      <dgm:prSet/>
      <dgm:spPr/>
      <dgm:t>
        <a:bodyPr/>
        <a:lstStyle/>
        <a:p>
          <a:endParaRPr lang="en-US"/>
        </a:p>
      </dgm:t>
    </dgm:pt>
    <dgm:pt modelId="{A39B9479-6D73-4942-85C6-855A206EDAE0}" type="sibTrans" cxnId="{273B14E2-2788-4E39-BDFD-15A0DC339992}">
      <dgm:prSet/>
      <dgm:spPr/>
      <dgm:t>
        <a:bodyPr/>
        <a:lstStyle/>
        <a:p>
          <a:endParaRPr lang="en-US"/>
        </a:p>
      </dgm:t>
    </dgm:pt>
    <dgm:pt modelId="{EBE49AA4-C8AD-4315-8587-927A52884AF3}">
      <dgm:prSet/>
      <dgm:spPr/>
      <dgm:t>
        <a:bodyPr/>
        <a:lstStyle/>
        <a:p>
          <a:pPr>
            <a:lnSpc>
              <a:spcPct val="100000"/>
            </a:lnSpc>
            <a:defRPr b="1"/>
          </a:pPr>
          <a:r>
            <a:rPr lang="en-AU" b="1" i="0"/>
            <a:t>Regular Updates</a:t>
          </a:r>
          <a:r>
            <a:rPr lang="en-AU" b="0" i="0"/>
            <a:t>:</a:t>
          </a:r>
          <a:endParaRPr lang="en-US"/>
        </a:p>
      </dgm:t>
    </dgm:pt>
    <dgm:pt modelId="{F4E1063D-0C8A-4488-924A-3D3F827FFD37}" type="parTrans" cxnId="{628FD6B3-9F73-469C-958D-47ABDF0230AF}">
      <dgm:prSet/>
      <dgm:spPr/>
      <dgm:t>
        <a:bodyPr/>
        <a:lstStyle/>
        <a:p>
          <a:endParaRPr lang="en-US"/>
        </a:p>
      </dgm:t>
    </dgm:pt>
    <dgm:pt modelId="{5F2095D6-CE80-482C-9570-42D25DC0EA6C}" type="sibTrans" cxnId="{628FD6B3-9F73-469C-958D-47ABDF0230AF}">
      <dgm:prSet/>
      <dgm:spPr/>
      <dgm:t>
        <a:bodyPr/>
        <a:lstStyle/>
        <a:p>
          <a:endParaRPr lang="en-US"/>
        </a:p>
      </dgm:t>
    </dgm:pt>
    <dgm:pt modelId="{654E7B14-6CC1-4931-8E9C-35F222B9904F}">
      <dgm:prSet/>
      <dgm:spPr/>
      <dgm:t>
        <a:bodyPr/>
        <a:lstStyle/>
        <a:p>
          <a:pPr>
            <a:lnSpc>
              <a:spcPct val="100000"/>
            </a:lnSpc>
          </a:pPr>
          <a:r>
            <a:rPr lang="en-AU" b="0" i="0"/>
            <a:t>Continuously collect new data and periodically retrain the model to maintain accuracy and relevance.</a:t>
          </a:r>
          <a:endParaRPr lang="en-US"/>
        </a:p>
      </dgm:t>
    </dgm:pt>
    <dgm:pt modelId="{21F85FB4-273C-4DE8-911E-E5DBD910F9AC}" type="parTrans" cxnId="{7E9F0B7E-5E4B-4BF4-A230-1CD77B533EB2}">
      <dgm:prSet/>
      <dgm:spPr/>
      <dgm:t>
        <a:bodyPr/>
        <a:lstStyle/>
        <a:p>
          <a:endParaRPr lang="en-US"/>
        </a:p>
      </dgm:t>
    </dgm:pt>
    <dgm:pt modelId="{F66D7E31-8CAB-4660-959B-6A705A2A7B6E}" type="sibTrans" cxnId="{7E9F0B7E-5E4B-4BF4-A230-1CD77B533EB2}">
      <dgm:prSet/>
      <dgm:spPr/>
      <dgm:t>
        <a:bodyPr/>
        <a:lstStyle/>
        <a:p>
          <a:endParaRPr lang="en-US"/>
        </a:p>
      </dgm:t>
    </dgm:pt>
    <dgm:pt modelId="{2A3832C9-DD1C-4DF5-BE0C-C71C803D778F}">
      <dgm:prSet/>
      <dgm:spPr/>
      <dgm:t>
        <a:bodyPr/>
        <a:lstStyle/>
        <a:p>
          <a:pPr>
            <a:lnSpc>
              <a:spcPct val="100000"/>
            </a:lnSpc>
            <a:defRPr b="1"/>
          </a:pPr>
          <a:r>
            <a:rPr lang="en-AU" b="1" i="0"/>
            <a:t>Data Integration</a:t>
          </a:r>
          <a:r>
            <a:rPr lang="en-AU" b="0" i="0"/>
            <a:t>:</a:t>
          </a:r>
          <a:endParaRPr lang="en-US"/>
        </a:p>
      </dgm:t>
    </dgm:pt>
    <dgm:pt modelId="{8EC730A8-358E-4047-A4B6-3156D40AC5FC}" type="parTrans" cxnId="{DCB4378D-292F-4EB3-8434-48E7972BD336}">
      <dgm:prSet/>
      <dgm:spPr/>
      <dgm:t>
        <a:bodyPr/>
        <a:lstStyle/>
        <a:p>
          <a:endParaRPr lang="en-US"/>
        </a:p>
      </dgm:t>
    </dgm:pt>
    <dgm:pt modelId="{14956E4E-6741-448B-B74D-D5D517C6081F}" type="sibTrans" cxnId="{DCB4378D-292F-4EB3-8434-48E7972BD336}">
      <dgm:prSet/>
      <dgm:spPr/>
      <dgm:t>
        <a:bodyPr/>
        <a:lstStyle/>
        <a:p>
          <a:endParaRPr lang="en-US"/>
        </a:p>
      </dgm:t>
    </dgm:pt>
    <dgm:pt modelId="{72FD2115-BEAA-43F6-87AC-A0A23047AADF}">
      <dgm:prSet/>
      <dgm:spPr/>
      <dgm:t>
        <a:bodyPr/>
        <a:lstStyle/>
        <a:p>
          <a:pPr>
            <a:lnSpc>
              <a:spcPct val="100000"/>
            </a:lnSpc>
          </a:pPr>
          <a:r>
            <a:rPr lang="en-AU" b="0" i="0" dirty="0"/>
            <a:t>Integrate external data sources, such as weather conditions or public health data, to provide additional context for predictions.</a:t>
          </a:r>
          <a:endParaRPr lang="en-US" dirty="0"/>
        </a:p>
      </dgm:t>
    </dgm:pt>
    <dgm:pt modelId="{27C8FCC1-6086-437B-9D51-82800BD79DC0}" type="parTrans" cxnId="{AFC193C5-9D7C-4D2C-AA4C-B5E03F431D9F}">
      <dgm:prSet/>
      <dgm:spPr/>
      <dgm:t>
        <a:bodyPr/>
        <a:lstStyle/>
        <a:p>
          <a:endParaRPr lang="en-US"/>
        </a:p>
      </dgm:t>
    </dgm:pt>
    <dgm:pt modelId="{B56B98AB-22F6-425A-8D91-5A6DE0120C41}" type="sibTrans" cxnId="{AFC193C5-9D7C-4D2C-AA4C-B5E03F431D9F}">
      <dgm:prSet/>
      <dgm:spPr/>
      <dgm:t>
        <a:bodyPr/>
        <a:lstStyle/>
        <a:p>
          <a:endParaRPr lang="en-US"/>
        </a:p>
      </dgm:t>
    </dgm:pt>
    <dgm:pt modelId="{CBD144D6-7CD8-419D-8172-F316C1A81B95}">
      <dgm:prSet/>
      <dgm:spPr/>
      <dgm:t>
        <a:bodyPr/>
        <a:lstStyle/>
        <a:p>
          <a:pPr>
            <a:lnSpc>
              <a:spcPct val="100000"/>
            </a:lnSpc>
            <a:defRPr b="1"/>
          </a:pPr>
          <a:r>
            <a:rPr lang="en-AU" b="1" i="0"/>
            <a:t>Collaborate with Domain Experts</a:t>
          </a:r>
          <a:r>
            <a:rPr lang="en-AU" b="0" i="0"/>
            <a:t>:</a:t>
          </a:r>
          <a:endParaRPr lang="en-US"/>
        </a:p>
      </dgm:t>
    </dgm:pt>
    <dgm:pt modelId="{10626218-10C2-4A22-80E2-AB70C45D48D8}" type="parTrans" cxnId="{837CCFEE-283D-42C7-9F9E-63119CFCFED9}">
      <dgm:prSet/>
      <dgm:spPr/>
      <dgm:t>
        <a:bodyPr/>
        <a:lstStyle/>
        <a:p>
          <a:endParaRPr lang="en-US"/>
        </a:p>
      </dgm:t>
    </dgm:pt>
    <dgm:pt modelId="{50199E2A-447C-4814-90DE-83BB630008F8}" type="sibTrans" cxnId="{837CCFEE-283D-42C7-9F9E-63119CFCFED9}">
      <dgm:prSet/>
      <dgm:spPr/>
      <dgm:t>
        <a:bodyPr/>
        <a:lstStyle/>
        <a:p>
          <a:endParaRPr lang="en-US"/>
        </a:p>
      </dgm:t>
    </dgm:pt>
    <dgm:pt modelId="{36E11FD2-8FF1-4EF7-BD74-DAC8445E4671}">
      <dgm:prSet/>
      <dgm:spPr/>
      <dgm:t>
        <a:bodyPr/>
        <a:lstStyle/>
        <a:p>
          <a:pPr>
            <a:lnSpc>
              <a:spcPct val="100000"/>
            </a:lnSpc>
          </a:pPr>
          <a:r>
            <a:rPr lang="en-AU" b="0" i="0" dirty="0"/>
            <a:t>Work with healthcare professionals to identify relevant features and validate the data.</a:t>
          </a:r>
          <a:endParaRPr lang="en-US" dirty="0"/>
        </a:p>
      </dgm:t>
    </dgm:pt>
    <dgm:pt modelId="{02B80FCE-2AB7-4B00-93E2-24B2476813BE}" type="parTrans" cxnId="{AA24CDAE-7C17-4CA8-85E1-247C860290D6}">
      <dgm:prSet/>
      <dgm:spPr/>
      <dgm:t>
        <a:bodyPr/>
        <a:lstStyle/>
        <a:p>
          <a:endParaRPr lang="en-US"/>
        </a:p>
      </dgm:t>
    </dgm:pt>
    <dgm:pt modelId="{B269A7DB-D235-48D2-871D-EE0DAB184D8D}" type="sibTrans" cxnId="{AA24CDAE-7C17-4CA8-85E1-247C860290D6}">
      <dgm:prSet/>
      <dgm:spPr/>
      <dgm:t>
        <a:bodyPr/>
        <a:lstStyle/>
        <a:p>
          <a:endParaRPr lang="en-US"/>
        </a:p>
      </dgm:t>
    </dgm:pt>
    <dgm:pt modelId="{E1ED2CC5-A42D-4D9D-9873-E458C8259687}" type="pres">
      <dgm:prSet presAssocID="{513DA02E-A7D3-415F-A5B6-AED8C39CC8C0}" presName="root" presStyleCnt="0">
        <dgm:presLayoutVars>
          <dgm:dir/>
          <dgm:resizeHandles val="exact"/>
        </dgm:presLayoutVars>
      </dgm:prSet>
      <dgm:spPr/>
    </dgm:pt>
    <dgm:pt modelId="{171E3671-603B-4CAD-BA41-DE2303DC15BE}" type="pres">
      <dgm:prSet presAssocID="{FE2E3C36-CA62-4D81-8BA8-4C1E0F26714C}" presName="compNode" presStyleCnt="0"/>
      <dgm:spPr/>
    </dgm:pt>
    <dgm:pt modelId="{E5AF10C4-733F-4FCD-B276-11CC3DF97AFE}" type="pres">
      <dgm:prSet presAssocID="{FE2E3C36-CA62-4D81-8BA8-4C1E0F26714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7C1ABE60-C054-4E9C-97E8-11B01E762E0C}" type="pres">
      <dgm:prSet presAssocID="{FE2E3C36-CA62-4D81-8BA8-4C1E0F26714C}" presName="iconSpace" presStyleCnt="0"/>
      <dgm:spPr/>
    </dgm:pt>
    <dgm:pt modelId="{C6C12BB2-C7D0-4198-90C6-D2E459FCE602}" type="pres">
      <dgm:prSet presAssocID="{FE2E3C36-CA62-4D81-8BA8-4C1E0F26714C}" presName="parTx" presStyleLbl="revTx" presStyleIdx="0" presStyleCnt="14">
        <dgm:presLayoutVars>
          <dgm:chMax val="0"/>
          <dgm:chPref val="0"/>
        </dgm:presLayoutVars>
      </dgm:prSet>
      <dgm:spPr/>
    </dgm:pt>
    <dgm:pt modelId="{0E630ACD-3B38-46AE-84F3-E28495921D33}" type="pres">
      <dgm:prSet presAssocID="{FE2E3C36-CA62-4D81-8BA8-4C1E0F26714C}" presName="txSpace" presStyleCnt="0"/>
      <dgm:spPr/>
    </dgm:pt>
    <dgm:pt modelId="{282DF968-7522-46CB-8297-7F358D3DC045}" type="pres">
      <dgm:prSet presAssocID="{FE2E3C36-CA62-4D81-8BA8-4C1E0F26714C}" presName="desTx" presStyleLbl="revTx" presStyleIdx="1" presStyleCnt="14">
        <dgm:presLayoutVars/>
      </dgm:prSet>
      <dgm:spPr/>
    </dgm:pt>
    <dgm:pt modelId="{72FF7E24-F0EF-44D5-A3EE-C99AAA82101A}" type="pres">
      <dgm:prSet presAssocID="{92912145-AE13-4CDD-BA74-CB3B5ADD89B5}" presName="sibTrans" presStyleCnt="0"/>
      <dgm:spPr/>
    </dgm:pt>
    <dgm:pt modelId="{B7766B47-F016-46E3-BA99-D0F1BF13AC7B}" type="pres">
      <dgm:prSet presAssocID="{9535CD49-1625-460E-BB03-D1C0A83EC894}" presName="compNode" presStyleCnt="0"/>
      <dgm:spPr/>
    </dgm:pt>
    <dgm:pt modelId="{3E796FFB-65B3-4535-9E00-6B9F708A60A7}" type="pres">
      <dgm:prSet presAssocID="{9535CD49-1625-460E-BB03-D1C0A83EC89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397D541-96B7-471E-B8E5-32399E0A8A62}" type="pres">
      <dgm:prSet presAssocID="{9535CD49-1625-460E-BB03-D1C0A83EC894}" presName="iconSpace" presStyleCnt="0"/>
      <dgm:spPr/>
    </dgm:pt>
    <dgm:pt modelId="{978D2CE7-13D0-46D5-BA36-F399E13B2662}" type="pres">
      <dgm:prSet presAssocID="{9535CD49-1625-460E-BB03-D1C0A83EC894}" presName="parTx" presStyleLbl="revTx" presStyleIdx="2" presStyleCnt="14">
        <dgm:presLayoutVars>
          <dgm:chMax val="0"/>
          <dgm:chPref val="0"/>
        </dgm:presLayoutVars>
      </dgm:prSet>
      <dgm:spPr/>
    </dgm:pt>
    <dgm:pt modelId="{D33DB66C-C202-4254-B017-21B94A2A2B13}" type="pres">
      <dgm:prSet presAssocID="{9535CD49-1625-460E-BB03-D1C0A83EC894}" presName="txSpace" presStyleCnt="0"/>
      <dgm:spPr/>
    </dgm:pt>
    <dgm:pt modelId="{B71B7DF2-400E-41CA-9533-18B05439C491}" type="pres">
      <dgm:prSet presAssocID="{9535CD49-1625-460E-BB03-D1C0A83EC894}" presName="desTx" presStyleLbl="revTx" presStyleIdx="3" presStyleCnt="14">
        <dgm:presLayoutVars/>
      </dgm:prSet>
      <dgm:spPr/>
    </dgm:pt>
    <dgm:pt modelId="{9242223D-3C84-481C-B671-2ADCA073CE79}" type="pres">
      <dgm:prSet presAssocID="{FCBF7C5A-7AD4-4FF2-AD94-DF3D7CF6D1DD}" presName="sibTrans" presStyleCnt="0"/>
      <dgm:spPr/>
    </dgm:pt>
    <dgm:pt modelId="{6E926101-2337-44C7-83E4-63EE23041DAB}" type="pres">
      <dgm:prSet presAssocID="{1231B1A5-3FBA-4EC6-B15F-0C13B28CD4EE}" presName="compNode" presStyleCnt="0"/>
      <dgm:spPr/>
    </dgm:pt>
    <dgm:pt modelId="{80C48B31-59F5-4E14-A623-0B1EFDD54AF1}" type="pres">
      <dgm:prSet presAssocID="{1231B1A5-3FBA-4EC6-B15F-0C13B28CD4E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spital"/>
        </a:ext>
      </dgm:extLst>
    </dgm:pt>
    <dgm:pt modelId="{7907C56E-F11A-4C09-A949-6B1C49300008}" type="pres">
      <dgm:prSet presAssocID="{1231B1A5-3FBA-4EC6-B15F-0C13B28CD4EE}" presName="iconSpace" presStyleCnt="0"/>
      <dgm:spPr/>
    </dgm:pt>
    <dgm:pt modelId="{2C795815-ADAD-4723-9A80-20494175391E}" type="pres">
      <dgm:prSet presAssocID="{1231B1A5-3FBA-4EC6-B15F-0C13B28CD4EE}" presName="parTx" presStyleLbl="revTx" presStyleIdx="4" presStyleCnt="14">
        <dgm:presLayoutVars>
          <dgm:chMax val="0"/>
          <dgm:chPref val="0"/>
        </dgm:presLayoutVars>
      </dgm:prSet>
      <dgm:spPr/>
    </dgm:pt>
    <dgm:pt modelId="{EA9BD2FF-3575-4474-9FBA-A46FCBA5B806}" type="pres">
      <dgm:prSet presAssocID="{1231B1A5-3FBA-4EC6-B15F-0C13B28CD4EE}" presName="txSpace" presStyleCnt="0"/>
      <dgm:spPr/>
    </dgm:pt>
    <dgm:pt modelId="{507019C3-AF6A-4E6C-9419-16B0A6AB15C5}" type="pres">
      <dgm:prSet presAssocID="{1231B1A5-3FBA-4EC6-B15F-0C13B28CD4EE}" presName="desTx" presStyleLbl="revTx" presStyleIdx="5" presStyleCnt="14">
        <dgm:presLayoutVars/>
      </dgm:prSet>
      <dgm:spPr/>
    </dgm:pt>
    <dgm:pt modelId="{3167D3B8-B841-4696-9FE6-1CD9C1A61E70}" type="pres">
      <dgm:prSet presAssocID="{E83675A3-AE33-4C75-A24E-55AB18DCB81D}" presName="sibTrans" presStyleCnt="0"/>
      <dgm:spPr/>
    </dgm:pt>
    <dgm:pt modelId="{922E165C-4B3A-482E-9CFB-A6FFC92E24F0}" type="pres">
      <dgm:prSet presAssocID="{023E0CF8-8544-4EEF-B4D4-2C7DC1A9BFE5}" presName="compNode" presStyleCnt="0"/>
      <dgm:spPr/>
    </dgm:pt>
    <dgm:pt modelId="{187120CB-07FA-4283-A9B0-C97B46401737}" type="pres">
      <dgm:prSet presAssocID="{023E0CF8-8544-4EEF-B4D4-2C7DC1A9BFE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8C8A2B19-CA59-4072-AD85-1F99F67359FC}" type="pres">
      <dgm:prSet presAssocID="{023E0CF8-8544-4EEF-B4D4-2C7DC1A9BFE5}" presName="iconSpace" presStyleCnt="0"/>
      <dgm:spPr/>
    </dgm:pt>
    <dgm:pt modelId="{840D58F3-06F0-4E92-9711-B8F7A2571D30}" type="pres">
      <dgm:prSet presAssocID="{023E0CF8-8544-4EEF-B4D4-2C7DC1A9BFE5}" presName="parTx" presStyleLbl="revTx" presStyleIdx="6" presStyleCnt="14">
        <dgm:presLayoutVars>
          <dgm:chMax val="0"/>
          <dgm:chPref val="0"/>
        </dgm:presLayoutVars>
      </dgm:prSet>
      <dgm:spPr/>
    </dgm:pt>
    <dgm:pt modelId="{B12F5989-CA73-4BE2-B1D3-CA505FE73064}" type="pres">
      <dgm:prSet presAssocID="{023E0CF8-8544-4EEF-B4D4-2C7DC1A9BFE5}" presName="txSpace" presStyleCnt="0"/>
      <dgm:spPr/>
    </dgm:pt>
    <dgm:pt modelId="{EF3401FB-9940-4DBC-BFB2-51112F5E7E5A}" type="pres">
      <dgm:prSet presAssocID="{023E0CF8-8544-4EEF-B4D4-2C7DC1A9BFE5}" presName="desTx" presStyleLbl="revTx" presStyleIdx="7" presStyleCnt="14">
        <dgm:presLayoutVars/>
      </dgm:prSet>
      <dgm:spPr/>
    </dgm:pt>
    <dgm:pt modelId="{276A6CDB-6031-41F0-8502-C95AA7AF37CA}" type="pres">
      <dgm:prSet presAssocID="{7AEA61CB-DCEF-4C41-A51A-4241DB368631}" presName="sibTrans" presStyleCnt="0"/>
      <dgm:spPr/>
    </dgm:pt>
    <dgm:pt modelId="{506F94E3-D317-4B22-AB55-AB74F0FEF73E}" type="pres">
      <dgm:prSet presAssocID="{EBE49AA4-C8AD-4315-8587-927A52884AF3}" presName="compNode" presStyleCnt="0"/>
      <dgm:spPr/>
    </dgm:pt>
    <dgm:pt modelId="{F9ED37EC-00CF-4D70-9338-C2773BEAFCF3}" type="pres">
      <dgm:prSet presAssocID="{EBE49AA4-C8AD-4315-8587-927A52884AF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8E216334-5F6D-457F-9FF8-AD93ACA77403}" type="pres">
      <dgm:prSet presAssocID="{EBE49AA4-C8AD-4315-8587-927A52884AF3}" presName="iconSpace" presStyleCnt="0"/>
      <dgm:spPr/>
    </dgm:pt>
    <dgm:pt modelId="{57E8AD19-7866-4A02-B92C-D40B97F3E3E5}" type="pres">
      <dgm:prSet presAssocID="{EBE49AA4-C8AD-4315-8587-927A52884AF3}" presName="parTx" presStyleLbl="revTx" presStyleIdx="8" presStyleCnt="14">
        <dgm:presLayoutVars>
          <dgm:chMax val="0"/>
          <dgm:chPref val="0"/>
        </dgm:presLayoutVars>
      </dgm:prSet>
      <dgm:spPr/>
    </dgm:pt>
    <dgm:pt modelId="{DBEE5D35-B197-4BF1-96BE-F8214B592530}" type="pres">
      <dgm:prSet presAssocID="{EBE49AA4-C8AD-4315-8587-927A52884AF3}" presName="txSpace" presStyleCnt="0"/>
      <dgm:spPr/>
    </dgm:pt>
    <dgm:pt modelId="{C8119FE6-EC73-4AE1-88BD-49BBFA224027}" type="pres">
      <dgm:prSet presAssocID="{EBE49AA4-C8AD-4315-8587-927A52884AF3}" presName="desTx" presStyleLbl="revTx" presStyleIdx="9" presStyleCnt="14">
        <dgm:presLayoutVars/>
      </dgm:prSet>
      <dgm:spPr/>
    </dgm:pt>
    <dgm:pt modelId="{CDD12AF0-0341-46E0-81B3-7293D3F0D582}" type="pres">
      <dgm:prSet presAssocID="{5F2095D6-CE80-482C-9570-42D25DC0EA6C}" presName="sibTrans" presStyleCnt="0"/>
      <dgm:spPr/>
    </dgm:pt>
    <dgm:pt modelId="{388F380B-54CD-49A4-9CA6-B644FFDBFD85}" type="pres">
      <dgm:prSet presAssocID="{2A3832C9-DD1C-4DF5-BE0C-C71C803D778F}" presName="compNode" presStyleCnt="0"/>
      <dgm:spPr/>
    </dgm:pt>
    <dgm:pt modelId="{A8EBB58C-DCD8-4A80-AB35-B82DB7E17AB8}" type="pres">
      <dgm:prSet presAssocID="{2A3832C9-DD1C-4DF5-BE0C-C71C803D778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loud Computing"/>
        </a:ext>
      </dgm:extLst>
    </dgm:pt>
    <dgm:pt modelId="{A14A4390-FFE8-4112-AFED-3EA5C51F756F}" type="pres">
      <dgm:prSet presAssocID="{2A3832C9-DD1C-4DF5-BE0C-C71C803D778F}" presName="iconSpace" presStyleCnt="0"/>
      <dgm:spPr/>
    </dgm:pt>
    <dgm:pt modelId="{82DAD9D4-4A5B-462B-A487-E4170EDB59BF}" type="pres">
      <dgm:prSet presAssocID="{2A3832C9-DD1C-4DF5-BE0C-C71C803D778F}" presName="parTx" presStyleLbl="revTx" presStyleIdx="10" presStyleCnt="14">
        <dgm:presLayoutVars>
          <dgm:chMax val="0"/>
          <dgm:chPref val="0"/>
        </dgm:presLayoutVars>
      </dgm:prSet>
      <dgm:spPr/>
    </dgm:pt>
    <dgm:pt modelId="{496B0D2A-CDB3-4644-9C53-39A1D6BB0386}" type="pres">
      <dgm:prSet presAssocID="{2A3832C9-DD1C-4DF5-BE0C-C71C803D778F}" presName="txSpace" presStyleCnt="0"/>
      <dgm:spPr/>
    </dgm:pt>
    <dgm:pt modelId="{78B92E71-8525-4022-B135-B6A767931F83}" type="pres">
      <dgm:prSet presAssocID="{2A3832C9-DD1C-4DF5-BE0C-C71C803D778F}" presName="desTx" presStyleLbl="revTx" presStyleIdx="11" presStyleCnt="14">
        <dgm:presLayoutVars/>
      </dgm:prSet>
      <dgm:spPr/>
    </dgm:pt>
    <dgm:pt modelId="{91C90B1E-79FC-48CF-B3DE-40A63F98F0C5}" type="pres">
      <dgm:prSet presAssocID="{14956E4E-6741-448B-B74D-D5D517C6081F}" presName="sibTrans" presStyleCnt="0"/>
      <dgm:spPr/>
    </dgm:pt>
    <dgm:pt modelId="{4385D10E-B6B6-4934-AAC9-3A90DA06CD95}" type="pres">
      <dgm:prSet presAssocID="{CBD144D6-7CD8-419D-8172-F316C1A81B95}" presName="compNode" presStyleCnt="0"/>
      <dgm:spPr/>
    </dgm:pt>
    <dgm:pt modelId="{96158C03-1677-453A-88CE-E446B1B23461}" type="pres">
      <dgm:prSet presAssocID="{CBD144D6-7CD8-419D-8172-F316C1A81B9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octor"/>
        </a:ext>
      </dgm:extLst>
    </dgm:pt>
    <dgm:pt modelId="{BB1AFF95-E1D1-4B4F-8028-FAB44EC83340}" type="pres">
      <dgm:prSet presAssocID="{CBD144D6-7CD8-419D-8172-F316C1A81B95}" presName="iconSpace" presStyleCnt="0"/>
      <dgm:spPr/>
    </dgm:pt>
    <dgm:pt modelId="{C342D28A-3A11-47F1-A16C-8BE9D6A0A5EC}" type="pres">
      <dgm:prSet presAssocID="{CBD144D6-7CD8-419D-8172-F316C1A81B95}" presName="parTx" presStyleLbl="revTx" presStyleIdx="12" presStyleCnt="14">
        <dgm:presLayoutVars>
          <dgm:chMax val="0"/>
          <dgm:chPref val="0"/>
        </dgm:presLayoutVars>
      </dgm:prSet>
      <dgm:spPr/>
    </dgm:pt>
    <dgm:pt modelId="{9DE41D9C-1602-4892-A403-FDADED8FB702}" type="pres">
      <dgm:prSet presAssocID="{CBD144D6-7CD8-419D-8172-F316C1A81B95}" presName="txSpace" presStyleCnt="0"/>
      <dgm:spPr/>
    </dgm:pt>
    <dgm:pt modelId="{6B0939A4-715F-4D00-9506-4B0C076CB343}" type="pres">
      <dgm:prSet presAssocID="{CBD144D6-7CD8-419D-8172-F316C1A81B95}" presName="desTx" presStyleLbl="revTx" presStyleIdx="13" presStyleCnt="14">
        <dgm:presLayoutVars/>
      </dgm:prSet>
      <dgm:spPr/>
    </dgm:pt>
  </dgm:ptLst>
  <dgm:cxnLst>
    <dgm:cxn modelId="{7ECFB40A-E0C2-4678-85E7-E5E9253C8BBD}" srcId="{513DA02E-A7D3-415F-A5B6-AED8C39CC8C0}" destId="{023E0CF8-8544-4EEF-B4D4-2C7DC1A9BFE5}" srcOrd="3" destOrd="0" parTransId="{53CE2B73-AA4F-4BE3-8159-2571FDC33050}" sibTransId="{7AEA61CB-DCEF-4C41-A51A-4241DB368631}"/>
    <dgm:cxn modelId="{D897AC0D-4953-4E5E-86CD-422B4A65B58E}" type="presOf" srcId="{513DA02E-A7D3-415F-A5B6-AED8C39CC8C0}" destId="{E1ED2CC5-A42D-4D9D-9873-E458C8259687}" srcOrd="0" destOrd="0" presId="urn:microsoft.com/office/officeart/2018/2/layout/IconLabelDescriptionList"/>
    <dgm:cxn modelId="{44CEF515-03EC-4F1A-87B7-8CAC66AB1369}" type="presOf" srcId="{1231B1A5-3FBA-4EC6-B15F-0C13B28CD4EE}" destId="{2C795815-ADAD-4723-9A80-20494175391E}" srcOrd="0" destOrd="0" presId="urn:microsoft.com/office/officeart/2018/2/layout/IconLabelDescriptionList"/>
    <dgm:cxn modelId="{F1FAB040-B2B0-4E33-B2A3-82016BA759F4}" type="presOf" srcId="{CBD144D6-7CD8-419D-8172-F316C1A81B95}" destId="{C342D28A-3A11-47F1-A16C-8BE9D6A0A5EC}" srcOrd="0" destOrd="0" presId="urn:microsoft.com/office/officeart/2018/2/layout/IconLabelDescriptionList"/>
    <dgm:cxn modelId="{28FD635B-5A8D-4035-AF65-6DDC1DC68F82}" type="presOf" srcId="{3CE441F5-606A-4291-B3E2-2A568247CA66}" destId="{B71B7DF2-400E-41CA-9533-18B05439C491}" srcOrd="0" destOrd="0" presId="urn:microsoft.com/office/officeart/2018/2/layout/IconLabelDescriptionList"/>
    <dgm:cxn modelId="{E4EFF563-237B-4277-A9AB-AA6FBC77E4DC}" type="presOf" srcId="{023E0CF8-8544-4EEF-B4D4-2C7DC1A9BFE5}" destId="{840D58F3-06F0-4E92-9711-B8F7A2571D30}" srcOrd="0" destOrd="0" presId="urn:microsoft.com/office/officeart/2018/2/layout/IconLabelDescriptionList"/>
    <dgm:cxn modelId="{A64A6E47-738E-424D-A5BD-CECB151DBDBB}" type="presOf" srcId="{9535CD49-1625-460E-BB03-D1C0A83EC894}" destId="{978D2CE7-13D0-46D5-BA36-F399E13B2662}" srcOrd="0" destOrd="0" presId="urn:microsoft.com/office/officeart/2018/2/layout/IconLabelDescriptionList"/>
    <dgm:cxn modelId="{04181448-546D-4739-984A-A1CCE4E2CC26}" srcId="{9535CD49-1625-460E-BB03-D1C0A83EC894}" destId="{3CE441F5-606A-4291-B3E2-2A568247CA66}" srcOrd="0" destOrd="0" parTransId="{9D095C37-0989-41A6-B57D-B4B2BF530924}" sibTransId="{5A96E1C6-52BE-4FCE-9DE2-C1036CD3CF18}"/>
    <dgm:cxn modelId="{C501D64B-7A6A-42BF-AAB0-B491598BE72D}" type="presOf" srcId="{EBE49AA4-C8AD-4315-8587-927A52884AF3}" destId="{57E8AD19-7866-4A02-B92C-D40B97F3E3E5}" srcOrd="0" destOrd="0" presId="urn:microsoft.com/office/officeart/2018/2/layout/IconLabelDescriptionList"/>
    <dgm:cxn modelId="{E0BC6150-8F0D-4DAF-B0A9-0BA943FA2A89}" type="presOf" srcId="{CB88318A-2F31-4A44-A3C1-8241313ED4C1}" destId="{507019C3-AF6A-4E6C-9419-16B0A6AB15C5}" srcOrd="0" destOrd="0" presId="urn:microsoft.com/office/officeart/2018/2/layout/IconLabelDescriptionList"/>
    <dgm:cxn modelId="{09FA8D70-51CF-4ACE-9068-150D9B66EE6B}" srcId="{1231B1A5-3FBA-4EC6-B15F-0C13B28CD4EE}" destId="{CB88318A-2F31-4A44-A3C1-8241313ED4C1}" srcOrd="0" destOrd="0" parTransId="{1985E774-0382-4F48-8101-2335ED6F3C02}" sibTransId="{AE5092CD-C6DD-479A-9941-BE0A027A8EA2}"/>
    <dgm:cxn modelId="{2874B476-884D-46C8-94D2-DAA49DD05520}" srcId="{FE2E3C36-CA62-4D81-8BA8-4C1E0F26714C}" destId="{88557B5D-A2C2-4123-9274-B4EC90528207}" srcOrd="0" destOrd="0" parTransId="{FF989378-33DA-4264-A132-D84C51A0DB2D}" sibTransId="{65D71CE7-BE5B-49FE-A553-A55D824FD1AD}"/>
    <dgm:cxn modelId="{F5599057-9579-450C-83E0-0F70A5CA0031}" type="presOf" srcId="{2A3832C9-DD1C-4DF5-BE0C-C71C803D778F}" destId="{82DAD9D4-4A5B-462B-A487-E4170EDB59BF}" srcOrd="0" destOrd="0" presId="urn:microsoft.com/office/officeart/2018/2/layout/IconLabelDescriptionList"/>
    <dgm:cxn modelId="{7E9F0B7E-5E4B-4BF4-A230-1CD77B533EB2}" srcId="{EBE49AA4-C8AD-4315-8587-927A52884AF3}" destId="{654E7B14-6CC1-4931-8E9C-35F222B9904F}" srcOrd="0" destOrd="0" parTransId="{21F85FB4-273C-4DE8-911E-E5DBD910F9AC}" sibTransId="{F66D7E31-8CAB-4660-959B-6A705A2A7B6E}"/>
    <dgm:cxn modelId="{7B151483-73B1-4862-89BD-91ABC21BDC1A}" type="presOf" srcId="{72FD2115-BEAA-43F6-87AC-A0A23047AADF}" destId="{78B92E71-8525-4022-B135-B6A767931F83}" srcOrd="0" destOrd="0" presId="urn:microsoft.com/office/officeart/2018/2/layout/IconLabelDescriptionList"/>
    <dgm:cxn modelId="{DCB4378D-292F-4EB3-8434-48E7972BD336}" srcId="{513DA02E-A7D3-415F-A5B6-AED8C39CC8C0}" destId="{2A3832C9-DD1C-4DF5-BE0C-C71C803D778F}" srcOrd="5" destOrd="0" parTransId="{8EC730A8-358E-4047-A4B6-3156D40AC5FC}" sibTransId="{14956E4E-6741-448B-B74D-D5D517C6081F}"/>
    <dgm:cxn modelId="{F257CF92-0E3F-4AEA-80C3-15BBD1ADF4FC}" srcId="{513DA02E-A7D3-415F-A5B6-AED8C39CC8C0}" destId="{9535CD49-1625-460E-BB03-D1C0A83EC894}" srcOrd="1" destOrd="0" parTransId="{0161A7C5-859C-448F-A159-212F721BC964}" sibTransId="{FCBF7C5A-7AD4-4FF2-AD94-DF3D7CF6D1DD}"/>
    <dgm:cxn modelId="{CA36CB96-7C09-4EB5-90AA-2E13DE985FCE}" srcId="{513DA02E-A7D3-415F-A5B6-AED8C39CC8C0}" destId="{FE2E3C36-CA62-4D81-8BA8-4C1E0F26714C}" srcOrd="0" destOrd="0" parTransId="{120D4FBD-B5F0-4377-940B-D0F870F46BF4}" sibTransId="{92912145-AE13-4CDD-BA74-CB3B5ADD89B5}"/>
    <dgm:cxn modelId="{F401F197-979D-48A8-87BE-A89AA5FE0FED}" type="presOf" srcId="{88557B5D-A2C2-4123-9274-B4EC90528207}" destId="{282DF968-7522-46CB-8297-7F358D3DC045}" srcOrd="0" destOrd="0" presId="urn:microsoft.com/office/officeart/2018/2/layout/IconLabelDescriptionList"/>
    <dgm:cxn modelId="{0B7BF6AD-A6E8-483E-9F49-82D8BAF13122}" type="presOf" srcId="{36E11FD2-8FF1-4EF7-BD74-DAC8445E4671}" destId="{6B0939A4-715F-4D00-9506-4B0C076CB343}" srcOrd="0" destOrd="0" presId="urn:microsoft.com/office/officeart/2018/2/layout/IconLabelDescriptionList"/>
    <dgm:cxn modelId="{AA24CDAE-7C17-4CA8-85E1-247C860290D6}" srcId="{CBD144D6-7CD8-419D-8172-F316C1A81B95}" destId="{36E11FD2-8FF1-4EF7-BD74-DAC8445E4671}" srcOrd="0" destOrd="0" parTransId="{02B80FCE-2AB7-4B00-93E2-24B2476813BE}" sibTransId="{B269A7DB-D235-48D2-871D-EE0DAB184D8D}"/>
    <dgm:cxn modelId="{628FD6B3-9F73-469C-958D-47ABDF0230AF}" srcId="{513DA02E-A7D3-415F-A5B6-AED8C39CC8C0}" destId="{EBE49AA4-C8AD-4315-8587-927A52884AF3}" srcOrd="4" destOrd="0" parTransId="{F4E1063D-0C8A-4488-924A-3D3F827FFD37}" sibTransId="{5F2095D6-CE80-482C-9570-42D25DC0EA6C}"/>
    <dgm:cxn modelId="{AFC193C5-9D7C-4D2C-AA4C-B5E03F431D9F}" srcId="{2A3832C9-DD1C-4DF5-BE0C-C71C803D778F}" destId="{72FD2115-BEAA-43F6-87AC-A0A23047AADF}" srcOrd="0" destOrd="0" parTransId="{27C8FCC1-6086-437B-9D51-82800BD79DC0}" sibTransId="{B56B98AB-22F6-425A-8D91-5A6DE0120C41}"/>
    <dgm:cxn modelId="{35D9D7CB-4967-457D-BF52-9E7F80DB7580}" type="presOf" srcId="{610D41C5-073E-45F8-89D0-B8536D5A2B5A}" destId="{EF3401FB-9940-4DBC-BFB2-51112F5E7E5A}" srcOrd="0" destOrd="0" presId="urn:microsoft.com/office/officeart/2018/2/layout/IconLabelDescriptionList"/>
    <dgm:cxn modelId="{D3B325DD-683E-4315-ACCB-71464FBDC9C2}" type="presOf" srcId="{654E7B14-6CC1-4931-8E9C-35F222B9904F}" destId="{C8119FE6-EC73-4AE1-88BD-49BBFA224027}" srcOrd="0" destOrd="0" presId="urn:microsoft.com/office/officeart/2018/2/layout/IconLabelDescriptionList"/>
    <dgm:cxn modelId="{273B14E2-2788-4E39-BDFD-15A0DC339992}" srcId="{023E0CF8-8544-4EEF-B4D4-2C7DC1A9BFE5}" destId="{610D41C5-073E-45F8-89D0-B8536D5A2B5A}" srcOrd="0" destOrd="0" parTransId="{2D515364-5F07-473A-9EE2-825DB06522C4}" sibTransId="{A39B9479-6D73-4942-85C6-855A206EDAE0}"/>
    <dgm:cxn modelId="{23C1E8EB-E24D-4F66-883C-3982A3CF50B9}" srcId="{513DA02E-A7D3-415F-A5B6-AED8C39CC8C0}" destId="{1231B1A5-3FBA-4EC6-B15F-0C13B28CD4EE}" srcOrd="2" destOrd="0" parTransId="{BDACD440-ED4E-4C81-BB73-E43CA2EE0B33}" sibTransId="{E83675A3-AE33-4C75-A24E-55AB18DCB81D}"/>
    <dgm:cxn modelId="{913E6BEE-2760-47CB-81C3-CC77A333F6C7}" type="presOf" srcId="{FE2E3C36-CA62-4D81-8BA8-4C1E0F26714C}" destId="{C6C12BB2-C7D0-4198-90C6-D2E459FCE602}" srcOrd="0" destOrd="0" presId="urn:microsoft.com/office/officeart/2018/2/layout/IconLabelDescriptionList"/>
    <dgm:cxn modelId="{837CCFEE-283D-42C7-9F9E-63119CFCFED9}" srcId="{513DA02E-A7D3-415F-A5B6-AED8C39CC8C0}" destId="{CBD144D6-7CD8-419D-8172-F316C1A81B95}" srcOrd="6" destOrd="0" parTransId="{10626218-10C2-4A22-80E2-AB70C45D48D8}" sibTransId="{50199E2A-447C-4814-90DE-83BB630008F8}"/>
    <dgm:cxn modelId="{0D1B27FC-FAE3-4130-AE14-89E04D1EC1EC}" type="presParOf" srcId="{E1ED2CC5-A42D-4D9D-9873-E458C8259687}" destId="{171E3671-603B-4CAD-BA41-DE2303DC15BE}" srcOrd="0" destOrd="0" presId="urn:microsoft.com/office/officeart/2018/2/layout/IconLabelDescriptionList"/>
    <dgm:cxn modelId="{4E4CC3E4-71C9-433D-ADD7-3C70497BF6AA}" type="presParOf" srcId="{171E3671-603B-4CAD-BA41-DE2303DC15BE}" destId="{E5AF10C4-733F-4FCD-B276-11CC3DF97AFE}" srcOrd="0" destOrd="0" presId="urn:microsoft.com/office/officeart/2018/2/layout/IconLabelDescriptionList"/>
    <dgm:cxn modelId="{1BC3F4AD-96A3-466F-A441-C8A4FCC5C37D}" type="presParOf" srcId="{171E3671-603B-4CAD-BA41-DE2303DC15BE}" destId="{7C1ABE60-C054-4E9C-97E8-11B01E762E0C}" srcOrd="1" destOrd="0" presId="urn:microsoft.com/office/officeart/2018/2/layout/IconLabelDescriptionList"/>
    <dgm:cxn modelId="{BF4BA7D9-0998-490D-A0B7-4F40045840E0}" type="presParOf" srcId="{171E3671-603B-4CAD-BA41-DE2303DC15BE}" destId="{C6C12BB2-C7D0-4198-90C6-D2E459FCE602}" srcOrd="2" destOrd="0" presId="urn:microsoft.com/office/officeart/2018/2/layout/IconLabelDescriptionList"/>
    <dgm:cxn modelId="{F691EECC-E415-4C27-AA55-72DDD81306A7}" type="presParOf" srcId="{171E3671-603B-4CAD-BA41-DE2303DC15BE}" destId="{0E630ACD-3B38-46AE-84F3-E28495921D33}" srcOrd="3" destOrd="0" presId="urn:microsoft.com/office/officeart/2018/2/layout/IconLabelDescriptionList"/>
    <dgm:cxn modelId="{2E63B175-672B-4015-B413-4ED7C9855BA9}" type="presParOf" srcId="{171E3671-603B-4CAD-BA41-DE2303DC15BE}" destId="{282DF968-7522-46CB-8297-7F358D3DC045}" srcOrd="4" destOrd="0" presId="urn:microsoft.com/office/officeart/2018/2/layout/IconLabelDescriptionList"/>
    <dgm:cxn modelId="{ED1ECF0A-1544-4731-8EB0-13FED7FC997D}" type="presParOf" srcId="{E1ED2CC5-A42D-4D9D-9873-E458C8259687}" destId="{72FF7E24-F0EF-44D5-A3EE-C99AAA82101A}" srcOrd="1" destOrd="0" presId="urn:microsoft.com/office/officeart/2018/2/layout/IconLabelDescriptionList"/>
    <dgm:cxn modelId="{93798A1B-75AC-4F61-B97D-A4DAF3C5D3EB}" type="presParOf" srcId="{E1ED2CC5-A42D-4D9D-9873-E458C8259687}" destId="{B7766B47-F016-46E3-BA99-D0F1BF13AC7B}" srcOrd="2" destOrd="0" presId="urn:microsoft.com/office/officeart/2018/2/layout/IconLabelDescriptionList"/>
    <dgm:cxn modelId="{90BCE33B-D091-4340-B566-F93F2AAB9DE3}" type="presParOf" srcId="{B7766B47-F016-46E3-BA99-D0F1BF13AC7B}" destId="{3E796FFB-65B3-4535-9E00-6B9F708A60A7}" srcOrd="0" destOrd="0" presId="urn:microsoft.com/office/officeart/2018/2/layout/IconLabelDescriptionList"/>
    <dgm:cxn modelId="{26A476CF-92B2-4422-977A-C2A3D09A4B8E}" type="presParOf" srcId="{B7766B47-F016-46E3-BA99-D0F1BF13AC7B}" destId="{1397D541-96B7-471E-B8E5-32399E0A8A62}" srcOrd="1" destOrd="0" presId="urn:microsoft.com/office/officeart/2018/2/layout/IconLabelDescriptionList"/>
    <dgm:cxn modelId="{70CDA635-B545-48F7-8DEC-CABA9BCC9C29}" type="presParOf" srcId="{B7766B47-F016-46E3-BA99-D0F1BF13AC7B}" destId="{978D2CE7-13D0-46D5-BA36-F399E13B2662}" srcOrd="2" destOrd="0" presId="urn:microsoft.com/office/officeart/2018/2/layout/IconLabelDescriptionList"/>
    <dgm:cxn modelId="{7A50507E-D29C-41DB-BE2E-86F6CFF0028A}" type="presParOf" srcId="{B7766B47-F016-46E3-BA99-D0F1BF13AC7B}" destId="{D33DB66C-C202-4254-B017-21B94A2A2B13}" srcOrd="3" destOrd="0" presId="urn:microsoft.com/office/officeart/2018/2/layout/IconLabelDescriptionList"/>
    <dgm:cxn modelId="{7EE3F43A-A89D-40B3-8344-C52C04C9D489}" type="presParOf" srcId="{B7766B47-F016-46E3-BA99-D0F1BF13AC7B}" destId="{B71B7DF2-400E-41CA-9533-18B05439C491}" srcOrd="4" destOrd="0" presId="urn:microsoft.com/office/officeart/2018/2/layout/IconLabelDescriptionList"/>
    <dgm:cxn modelId="{9635B1F4-3E69-42EB-986A-54852D230EA6}" type="presParOf" srcId="{E1ED2CC5-A42D-4D9D-9873-E458C8259687}" destId="{9242223D-3C84-481C-B671-2ADCA073CE79}" srcOrd="3" destOrd="0" presId="urn:microsoft.com/office/officeart/2018/2/layout/IconLabelDescriptionList"/>
    <dgm:cxn modelId="{3EF14A97-FE70-4418-8C16-988CD7473E64}" type="presParOf" srcId="{E1ED2CC5-A42D-4D9D-9873-E458C8259687}" destId="{6E926101-2337-44C7-83E4-63EE23041DAB}" srcOrd="4" destOrd="0" presId="urn:microsoft.com/office/officeart/2018/2/layout/IconLabelDescriptionList"/>
    <dgm:cxn modelId="{64B0723F-EED7-4472-B6B4-2A7245470934}" type="presParOf" srcId="{6E926101-2337-44C7-83E4-63EE23041DAB}" destId="{80C48B31-59F5-4E14-A623-0B1EFDD54AF1}" srcOrd="0" destOrd="0" presId="urn:microsoft.com/office/officeart/2018/2/layout/IconLabelDescriptionList"/>
    <dgm:cxn modelId="{74E384E7-4F60-4A31-A5AA-330AEEF4EAD6}" type="presParOf" srcId="{6E926101-2337-44C7-83E4-63EE23041DAB}" destId="{7907C56E-F11A-4C09-A949-6B1C49300008}" srcOrd="1" destOrd="0" presId="urn:microsoft.com/office/officeart/2018/2/layout/IconLabelDescriptionList"/>
    <dgm:cxn modelId="{7C95C4E9-A27F-484E-89B7-FA5CB77C338E}" type="presParOf" srcId="{6E926101-2337-44C7-83E4-63EE23041DAB}" destId="{2C795815-ADAD-4723-9A80-20494175391E}" srcOrd="2" destOrd="0" presId="urn:microsoft.com/office/officeart/2018/2/layout/IconLabelDescriptionList"/>
    <dgm:cxn modelId="{F6AE89F1-787F-4228-BCC9-312395120336}" type="presParOf" srcId="{6E926101-2337-44C7-83E4-63EE23041DAB}" destId="{EA9BD2FF-3575-4474-9FBA-A46FCBA5B806}" srcOrd="3" destOrd="0" presId="urn:microsoft.com/office/officeart/2018/2/layout/IconLabelDescriptionList"/>
    <dgm:cxn modelId="{36768F52-3D30-43AC-801D-5CD405E2C305}" type="presParOf" srcId="{6E926101-2337-44C7-83E4-63EE23041DAB}" destId="{507019C3-AF6A-4E6C-9419-16B0A6AB15C5}" srcOrd="4" destOrd="0" presId="urn:microsoft.com/office/officeart/2018/2/layout/IconLabelDescriptionList"/>
    <dgm:cxn modelId="{E4778689-3103-48A1-92A3-D08C0919E501}" type="presParOf" srcId="{E1ED2CC5-A42D-4D9D-9873-E458C8259687}" destId="{3167D3B8-B841-4696-9FE6-1CD9C1A61E70}" srcOrd="5" destOrd="0" presId="urn:microsoft.com/office/officeart/2018/2/layout/IconLabelDescriptionList"/>
    <dgm:cxn modelId="{13FD5D0D-1241-48DC-AD9B-6003EC5C38B3}" type="presParOf" srcId="{E1ED2CC5-A42D-4D9D-9873-E458C8259687}" destId="{922E165C-4B3A-482E-9CFB-A6FFC92E24F0}" srcOrd="6" destOrd="0" presId="urn:microsoft.com/office/officeart/2018/2/layout/IconLabelDescriptionList"/>
    <dgm:cxn modelId="{DE7AC313-5A0E-405F-8D2F-DF6CCB04DBA3}" type="presParOf" srcId="{922E165C-4B3A-482E-9CFB-A6FFC92E24F0}" destId="{187120CB-07FA-4283-A9B0-C97B46401737}" srcOrd="0" destOrd="0" presId="urn:microsoft.com/office/officeart/2018/2/layout/IconLabelDescriptionList"/>
    <dgm:cxn modelId="{70C49C25-22E9-445A-93A4-E9FDDF3B7357}" type="presParOf" srcId="{922E165C-4B3A-482E-9CFB-A6FFC92E24F0}" destId="{8C8A2B19-CA59-4072-AD85-1F99F67359FC}" srcOrd="1" destOrd="0" presId="urn:microsoft.com/office/officeart/2018/2/layout/IconLabelDescriptionList"/>
    <dgm:cxn modelId="{8C23794B-6C52-4E62-9C97-C92F0E1D2592}" type="presParOf" srcId="{922E165C-4B3A-482E-9CFB-A6FFC92E24F0}" destId="{840D58F3-06F0-4E92-9711-B8F7A2571D30}" srcOrd="2" destOrd="0" presId="urn:microsoft.com/office/officeart/2018/2/layout/IconLabelDescriptionList"/>
    <dgm:cxn modelId="{39E16A59-023C-47F5-9214-36A8F3A21DDD}" type="presParOf" srcId="{922E165C-4B3A-482E-9CFB-A6FFC92E24F0}" destId="{B12F5989-CA73-4BE2-B1D3-CA505FE73064}" srcOrd="3" destOrd="0" presId="urn:microsoft.com/office/officeart/2018/2/layout/IconLabelDescriptionList"/>
    <dgm:cxn modelId="{E324F76C-9B8B-49CF-89D1-5D1E87C0EDB4}" type="presParOf" srcId="{922E165C-4B3A-482E-9CFB-A6FFC92E24F0}" destId="{EF3401FB-9940-4DBC-BFB2-51112F5E7E5A}" srcOrd="4" destOrd="0" presId="urn:microsoft.com/office/officeart/2018/2/layout/IconLabelDescriptionList"/>
    <dgm:cxn modelId="{0D365EC2-B73C-412F-94D1-EE573F712536}" type="presParOf" srcId="{E1ED2CC5-A42D-4D9D-9873-E458C8259687}" destId="{276A6CDB-6031-41F0-8502-C95AA7AF37CA}" srcOrd="7" destOrd="0" presId="urn:microsoft.com/office/officeart/2018/2/layout/IconLabelDescriptionList"/>
    <dgm:cxn modelId="{B73EFE1B-D426-498C-8C06-ABC8AC7EE52E}" type="presParOf" srcId="{E1ED2CC5-A42D-4D9D-9873-E458C8259687}" destId="{506F94E3-D317-4B22-AB55-AB74F0FEF73E}" srcOrd="8" destOrd="0" presId="urn:microsoft.com/office/officeart/2018/2/layout/IconLabelDescriptionList"/>
    <dgm:cxn modelId="{886E6293-94A5-4164-A4A4-E39014E5F94E}" type="presParOf" srcId="{506F94E3-D317-4B22-AB55-AB74F0FEF73E}" destId="{F9ED37EC-00CF-4D70-9338-C2773BEAFCF3}" srcOrd="0" destOrd="0" presId="urn:microsoft.com/office/officeart/2018/2/layout/IconLabelDescriptionList"/>
    <dgm:cxn modelId="{C669A16D-737F-4DD6-81DD-02A43EB52C4C}" type="presParOf" srcId="{506F94E3-D317-4B22-AB55-AB74F0FEF73E}" destId="{8E216334-5F6D-457F-9FF8-AD93ACA77403}" srcOrd="1" destOrd="0" presId="urn:microsoft.com/office/officeart/2018/2/layout/IconLabelDescriptionList"/>
    <dgm:cxn modelId="{BF7E91C7-8D72-42CF-AEE3-E5AE0AF112C4}" type="presParOf" srcId="{506F94E3-D317-4B22-AB55-AB74F0FEF73E}" destId="{57E8AD19-7866-4A02-B92C-D40B97F3E3E5}" srcOrd="2" destOrd="0" presId="urn:microsoft.com/office/officeart/2018/2/layout/IconLabelDescriptionList"/>
    <dgm:cxn modelId="{DECA79AF-4F88-4DE5-9260-08930EB2ADE3}" type="presParOf" srcId="{506F94E3-D317-4B22-AB55-AB74F0FEF73E}" destId="{DBEE5D35-B197-4BF1-96BE-F8214B592530}" srcOrd="3" destOrd="0" presId="urn:microsoft.com/office/officeart/2018/2/layout/IconLabelDescriptionList"/>
    <dgm:cxn modelId="{9A6257CC-75ED-4C7A-935A-415D70FEBDB6}" type="presParOf" srcId="{506F94E3-D317-4B22-AB55-AB74F0FEF73E}" destId="{C8119FE6-EC73-4AE1-88BD-49BBFA224027}" srcOrd="4" destOrd="0" presId="urn:microsoft.com/office/officeart/2018/2/layout/IconLabelDescriptionList"/>
    <dgm:cxn modelId="{D923A0A9-911F-46E2-B993-585A684E608B}" type="presParOf" srcId="{E1ED2CC5-A42D-4D9D-9873-E458C8259687}" destId="{CDD12AF0-0341-46E0-81B3-7293D3F0D582}" srcOrd="9" destOrd="0" presId="urn:microsoft.com/office/officeart/2018/2/layout/IconLabelDescriptionList"/>
    <dgm:cxn modelId="{AFFEA70C-DA55-4368-BBDB-FD0A9C52D2D0}" type="presParOf" srcId="{E1ED2CC5-A42D-4D9D-9873-E458C8259687}" destId="{388F380B-54CD-49A4-9CA6-B644FFDBFD85}" srcOrd="10" destOrd="0" presId="urn:microsoft.com/office/officeart/2018/2/layout/IconLabelDescriptionList"/>
    <dgm:cxn modelId="{55B08AD6-4BF9-4E83-96A6-33A2577A2E49}" type="presParOf" srcId="{388F380B-54CD-49A4-9CA6-B644FFDBFD85}" destId="{A8EBB58C-DCD8-4A80-AB35-B82DB7E17AB8}" srcOrd="0" destOrd="0" presId="urn:microsoft.com/office/officeart/2018/2/layout/IconLabelDescriptionList"/>
    <dgm:cxn modelId="{9BF49260-7120-41BD-9399-B3C45EA57EBC}" type="presParOf" srcId="{388F380B-54CD-49A4-9CA6-B644FFDBFD85}" destId="{A14A4390-FFE8-4112-AFED-3EA5C51F756F}" srcOrd="1" destOrd="0" presId="urn:microsoft.com/office/officeart/2018/2/layout/IconLabelDescriptionList"/>
    <dgm:cxn modelId="{36B65248-F563-471D-9788-67E7164BB719}" type="presParOf" srcId="{388F380B-54CD-49A4-9CA6-B644FFDBFD85}" destId="{82DAD9D4-4A5B-462B-A487-E4170EDB59BF}" srcOrd="2" destOrd="0" presId="urn:microsoft.com/office/officeart/2018/2/layout/IconLabelDescriptionList"/>
    <dgm:cxn modelId="{B8814906-5FDF-4620-AEC3-2B57A4ED39E4}" type="presParOf" srcId="{388F380B-54CD-49A4-9CA6-B644FFDBFD85}" destId="{496B0D2A-CDB3-4644-9C53-39A1D6BB0386}" srcOrd="3" destOrd="0" presId="urn:microsoft.com/office/officeart/2018/2/layout/IconLabelDescriptionList"/>
    <dgm:cxn modelId="{2922430E-5B64-4B46-BC5E-7F552E7E0C11}" type="presParOf" srcId="{388F380B-54CD-49A4-9CA6-B644FFDBFD85}" destId="{78B92E71-8525-4022-B135-B6A767931F83}" srcOrd="4" destOrd="0" presId="urn:microsoft.com/office/officeart/2018/2/layout/IconLabelDescriptionList"/>
    <dgm:cxn modelId="{C08D1871-AF3F-4D29-9F15-36ED707CBE17}" type="presParOf" srcId="{E1ED2CC5-A42D-4D9D-9873-E458C8259687}" destId="{91C90B1E-79FC-48CF-B3DE-40A63F98F0C5}" srcOrd="11" destOrd="0" presId="urn:microsoft.com/office/officeart/2018/2/layout/IconLabelDescriptionList"/>
    <dgm:cxn modelId="{D10455C5-9733-419B-9601-4E9B89BAC746}" type="presParOf" srcId="{E1ED2CC5-A42D-4D9D-9873-E458C8259687}" destId="{4385D10E-B6B6-4934-AAC9-3A90DA06CD95}" srcOrd="12" destOrd="0" presId="urn:microsoft.com/office/officeart/2018/2/layout/IconLabelDescriptionList"/>
    <dgm:cxn modelId="{B13F997E-8DC8-4318-B176-F864CB7F821C}" type="presParOf" srcId="{4385D10E-B6B6-4934-AAC9-3A90DA06CD95}" destId="{96158C03-1677-453A-88CE-E446B1B23461}" srcOrd="0" destOrd="0" presId="urn:microsoft.com/office/officeart/2018/2/layout/IconLabelDescriptionList"/>
    <dgm:cxn modelId="{B4868BAC-3A31-407A-ABF3-F640E93D7653}" type="presParOf" srcId="{4385D10E-B6B6-4934-AAC9-3A90DA06CD95}" destId="{BB1AFF95-E1D1-4B4F-8028-FAB44EC83340}" srcOrd="1" destOrd="0" presId="urn:microsoft.com/office/officeart/2018/2/layout/IconLabelDescriptionList"/>
    <dgm:cxn modelId="{6877F19B-100F-405C-AA65-E223E0F5699E}" type="presParOf" srcId="{4385D10E-B6B6-4934-AAC9-3A90DA06CD95}" destId="{C342D28A-3A11-47F1-A16C-8BE9D6A0A5EC}" srcOrd="2" destOrd="0" presId="urn:microsoft.com/office/officeart/2018/2/layout/IconLabelDescriptionList"/>
    <dgm:cxn modelId="{159D8813-350F-43C9-8396-095060A789FA}" type="presParOf" srcId="{4385D10E-B6B6-4934-AAC9-3A90DA06CD95}" destId="{9DE41D9C-1602-4892-A403-FDADED8FB702}" srcOrd="3" destOrd="0" presId="urn:microsoft.com/office/officeart/2018/2/layout/IconLabelDescriptionList"/>
    <dgm:cxn modelId="{EB4F2E87-C3F7-421E-8D97-AA1910410C79}" type="presParOf" srcId="{4385D10E-B6B6-4934-AAC9-3A90DA06CD95}" destId="{6B0939A4-715F-4D00-9506-4B0C076CB34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76A8F9-599F-42AF-AD52-ADFB9AEBDED9}"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3C3210E-2883-4CC3-8020-99075CA2A9EB}">
      <dgm:prSet/>
      <dgm:spPr/>
      <dgm:t>
        <a:bodyPr/>
        <a:lstStyle/>
        <a:p>
          <a:pPr>
            <a:defRPr b="1"/>
          </a:pPr>
          <a:r>
            <a:rPr lang="en-AU" b="1" i="0"/>
            <a:t>Resource Allocation</a:t>
          </a:r>
          <a:r>
            <a:rPr lang="en-AU" b="0" i="0"/>
            <a:t>:</a:t>
          </a:r>
          <a:endParaRPr lang="en-US"/>
        </a:p>
      </dgm:t>
    </dgm:pt>
    <dgm:pt modelId="{EDE1D222-1741-4F59-A596-C9599577B22D}" type="parTrans" cxnId="{7D48FBCE-BF97-4D2C-9741-37006E569B4C}">
      <dgm:prSet/>
      <dgm:spPr/>
      <dgm:t>
        <a:bodyPr/>
        <a:lstStyle/>
        <a:p>
          <a:endParaRPr lang="en-US"/>
        </a:p>
      </dgm:t>
    </dgm:pt>
    <dgm:pt modelId="{EB84737D-8E43-4810-8E78-DD16236ED6EA}" type="sibTrans" cxnId="{7D48FBCE-BF97-4D2C-9741-37006E569B4C}">
      <dgm:prSet/>
      <dgm:spPr/>
      <dgm:t>
        <a:bodyPr/>
        <a:lstStyle/>
        <a:p>
          <a:endParaRPr lang="en-US"/>
        </a:p>
      </dgm:t>
    </dgm:pt>
    <dgm:pt modelId="{790D819C-367E-49A6-83B7-7C3787A67472}">
      <dgm:prSet/>
      <dgm:spPr/>
      <dgm:t>
        <a:bodyPr/>
        <a:lstStyle/>
        <a:p>
          <a:r>
            <a:rPr lang="en-AU" b="0" i="0"/>
            <a:t>Accurate predictions help allocate resources effectively, ensuring adequate staffing and equipment in high-demand areas.</a:t>
          </a:r>
          <a:endParaRPr lang="en-US"/>
        </a:p>
      </dgm:t>
    </dgm:pt>
    <dgm:pt modelId="{B31CD3E7-B69D-42F2-BC06-C41157188399}" type="parTrans" cxnId="{F2EAE07C-1FD0-4024-B007-81B4F5F2BB77}">
      <dgm:prSet/>
      <dgm:spPr/>
      <dgm:t>
        <a:bodyPr/>
        <a:lstStyle/>
        <a:p>
          <a:endParaRPr lang="en-US"/>
        </a:p>
      </dgm:t>
    </dgm:pt>
    <dgm:pt modelId="{974C82D1-5995-4E7C-9E33-E87719D4B066}" type="sibTrans" cxnId="{F2EAE07C-1FD0-4024-B007-81B4F5F2BB77}">
      <dgm:prSet/>
      <dgm:spPr/>
      <dgm:t>
        <a:bodyPr/>
        <a:lstStyle/>
        <a:p>
          <a:endParaRPr lang="en-US"/>
        </a:p>
      </dgm:t>
    </dgm:pt>
    <dgm:pt modelId="{2D2BD04B-4EF0-4EBF-9C24-89924632C3CF}">
      <dgm:prSet/>
      <dgm:spPr/>
      <dgm:t>
        <a:bodyPr/>
        <a:lstStyle/>
        <a:p>
          <a:pPr>
            <a:defRPr b="1"/>
          </a:pPr>
          <a:r>
            <a:rPr lang="en-AU" b="1" i="0"/>
            <a:t>Operational Efficiency</a:t>
          </a:r>
          <a:r>
            <a:rPr lang="en-AU" b="0" i="0"/>
            <a:t>:</a:t>
          </a:r>
          <a:endParaRPr lang="en-US"/>
        </a:p>
      </dgm:t>
    </dgm:pt>
    <dgm:pt modelId="{98215BD0-9863-45D1-97E9-2A4F38F84C5C}" type="parTrans" cxnId="{D478CB22-D59F-4A3D-A90C-66F9CA145090}">
      <dgm:prSet/>
      <dgm:spPr/>
      <dgm:t>
        <a:bodyPr/>
        <a:lstStyle/>
        <a:p>
          <a:endParaRPr lang="en-US"/>
        </a:p>
      </dgm:t>
    </dgm:pt>
    <dgm:pt modelId="{4BB5A997-0AED-458D-AB44-CD7AC7484DBE}" type="sibTrans" cxnId="{D478CB22-D59F-4A3D-A90C-66F9CA145090}">
      <dgm:prSet/>
      <dgm:spPr/>
      <dgm:t>
        <a:bodyPr/>
        <a:lstStyle/>
        <a:p>
          <a:endParaRPr lang="en-US"/>
        </a:p>
      </dgm:t>
    </dgm:pt>
    <dgm:pt modelId="{4A7FAEEB-E671-43E5-B0CC-28F40DF25EDF}">
      <dgm:prSet/>
      <dgm:spPr/>
      <dgm:t>
        <a:bodyPr/>
        <a:lstStyle/>
        <a:p>
          <a:r>
            <a:rPr lang="en-AU" b="0" i="0" dirty="0"/>
            <a:t>Optimised scheduling and reduced bottlenecks lead to more efficient operations.</a:t>
          </a:r>
          <a:endParaRPr lang="en-US" dirty="0"/>
        </a:p>
      </dgm:t>
    </dgm:pt>
    <dgm:pt modelId="{39F467D0-1FD9-4631-9922-033FBF6E97C9}" type="parTrans" cxnId="{E9F4EF5B-CAE3-4D19-9632-637012765640}">
      <dgm:prSet/>
      <dgm:spPr/>
      <dgm:t>
        <a:bodyPr/>
        <a:lstStyle/>
        <a:p>
          <a:endParaRPr lang="en-US"/>
        </a:p>
      </dgm:t>
    </dgm:pt>
    <dgm:pt modelId="{969C6410-191F-4AF0-9013-7F09F16B7E9F}" type="sibTrans" cxnId="{E9F4EF5B-CAE3-4D19-9632-637012765640}">
      <dgm:prSet/>
      <dgm:spPr/>
      <dgm:t>
        <a:bodyPr/>
        <a:lstStyle/>
        <a:p>
          <a:endParaRPr lang="en-US"/>
        </a:p>
      </dgm:t>
    </dgm:pt>
    <dgm:pt modelId="{1BF5DFC0-1BBE-44AA-BAED-944BE6F7636E}">
      <dgm:prSet/>
      <dgm:spPr/>
      <dgm:t>
        <a:bodyPr/>
        <a:lstStyle/>
        <a:p>
          <a:pPr>
            <a:defRPr b="1"/>
          </a:pPr>
          <a:r>
            <a:rPr lang="en-AU" b="1" i="0"/>
            <a:t>Improved Patient Care</a:t>
          </a:r>
          <a:r>
            <a:rPr lang="en-AU" b="0" i="0"/>
            <a:t>:</a:t>
          </a:r>
          <a:endParaRPr lang="en-US"/>
        </a:p>
      </dgm:t>
    </dgm:pt>
    <dgm:pt modelId="{C8B5BAB1-271F-4175-99C0-EFE3883F9DD1}" type="parTrans" cxnId="{12F0E863-0397-4DD1-889C-F12FBD712231}">
      <dgm:prSet/>
      <dgm:spPr/>
      <dgm:t>
        <a:bodyPr/>
        <a:lstStyle/>
        <a:p>
          <a:endParaRPr lang="en-US"/>
        </a:p>
      </dgm:t>
    </dgm:pt>
    <dgm:pt modelId="{26328125-3ABE-404B-90A2-5A747A993C58}" type="sibTrans" cxnId="{12F0E863-0397-4DD1-889C-F12FBD712231}">
      <dgm:prSet/>
      <dgm:spPr/>
      <dgm:t>
        <a:bodyPr/>
        <a:lstStyle/>
        <a:p>
          <a:endParaRPr lang="en-US"/>
        </a:p>
      </dgm:t>
    </dgm:pt>
    <dgm:pt modelId="{230B4925-692E-45E3-B138-1974946D0148}">
      <dgm:prSet/>
      <dgm:spPr/>
      <dgm:t>
        <a:bodyPr/>
        <a:lstStyle/>
        <a:p>
          <a:r>
            <a:rPr lang="en-AU" b="0" i="0"/>
            <a:t>Reduced wait times enhance patient satisfaction and outcomes.</a:t>
          </a:r>
          <a:endParaRPr lang="en-US"/>
        </a:p>
      </dgm:t>
    </dgm:pt>
    <dgm:pt modelId="{9BD90495-136C-4D2B-B182-A56F307AB69E}" type="parTrans" cxnId="{F2ECF5AE-6DAF-4FE3-AC11-98138276D288}">
      <dgm:prSet/>
      <dgm:spPr/>
      <dgm:t>
        <a:bodyPr/>
        <a:lstStyle/>
        <a:p>
          <a:endParaRPr lang="en-US"/>
        </a:p>
      </dgm:t>
    </dgm:pt>
    <dgm:pt modelId="{0890BE18-DA9F-49C6-B947-F2E4E0F1E36C}" type="sibTrans" cxnId="{F2ECF5AE-6DAF-4FE3-AC11-98138276D288}">
      <dgm:prSet/>
      <dgm:spPr/>
      <dgm:t>
        <a:bodyPr/>
        <a:lstStyle/>
        <a:p>
          <a:endParaRPr lang="en-US"/>
        </a:p>
      </dgm:t>
    </dgm:pt>
    <dgm:pt modelId="{18EC1265-2ABC-415B-A4F4-4E0D3AB4FD86}" type="pres">
      <dgm:prSet presAssocID="{4576A8F9-599F-42AF-AD52-ADFB9AEBDED9}" presName="root" presStyleCnt="0">
        <dgm:presLayoutVars>
          <dgm:dir/>
          <dgm:resizeHandles val="exact"/>
        </dgm:presLayoutVars>
      </dgm:prSet>
      <dgm:spPr/>
    </dgm:pt>
    <dgm:pt modelId="{0E8611C6-8482-4E69-A500-CC74912E2BBD}" type="pres">
      <dgm:prSet presAssocID="{13C3210E-2883-4CC3-8020-99075CA2A9EB}" presName="compNode" presStyleCnt="0"/>
      <dgm:spPr/>
    </dgm:pt>
    <dgm:pt modelId="{0384775B-C1CE-4FF5-96CF-2800819E6FCF}" type="pres">
      <dgm:prSet presAssocID="{13C3210E-2883-4CC3-8020-99075CA2A9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BD576F03-BB31-45E0-AB94-D988904F5C5A}" type="pres">
      <dgm:prSet presAssocID="{13C3210E-2883-4CC3-8020-99075CA2A9EB}" presName="iconSpace" presStyleCnt="0"/>
      <dgm:spPr/>
    </dgm:pt>
    <dgm:pt modelId="{1D0DC86B-A4E2-4873-B714-5CFB37DC5FA9}" type="pres">
      <dgm:prSet presAssocID="{13C3210E-2883-4CC3-8020-99075CA2A9EB}" presName="parTx" presStyleLbl="revTx" presStyleIdx="0" presStyleCnt="6">
        <dgm:presLayoutVars>
          <dgm:chMax val="0"/>
          <dgm:chPref val="0"/>
        </dgm:presLayoutVars>
      </dgm:prSet>
      <dgm:spPr/>
    </dgm:pt>
    <dgm:pt modelId="{AE32990D-2ED6-4836-B4EE-D7E955675EC5}" type="pres">
      <dgm:prSet presAssocID="{13C3210E-2883-4CC3-8020-99075CA2A9EB}" presName="txSpace" presStyleCnt="0"/>
      <dgm:spPr/>
    </dgm:pt>
    <dgm:pt modelId="{DEF21783-9EBE-446C-8308-94D5176131DE}" type="pres">
      <dgm:prSet presAssocID="{13C3210E-2883-4CC3-8020-99075CA2A9EB}" presName="desTx" presStyleLbl="revTx" presStyleIdx="1" presStyleCnt="6">
        <dgm:presLayoutVars/>
      </dgm:prSet>
      <dgm:spPr/>
    </dgm:pt>
    <dgm:pt modelId="{46E56AE9-1FD9-4850-8AA6-3BCC7F99AD8A}" type="pres">
      <dgm:prSet presAssocID="{EB84737D-8E43-4810-8E78-DD16236ED6EA}" presName="sibTrans" presStyleCnt="0"/>
      <dgm:spPr/>
    </dgm:pt>
    <dgm:pt modelId="{951929A2-2887-4225-BF6C-F42FA54E9B25}" type="pres">
      <dgm:prSet presAssocID="{2D2BD04B-4EF0-4EBF-9C24-89924632C3CF}" presName="compNode" presStyleCnt="0"/>
      <dgm:spPr/>
    </dgm:pt>
    <dgm:pt modelId="{6F473090-8219-44AA-8896-3F54C4D1768E}" type="pres">
      <dgm:prSet presAssocID="{2D2BD04B-4EF0-4EBF-9C24-89924632C3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4D64AFE8-E380-46DD-92F5-DB6E197D1367}" type="pres">
      <dgm:prSet presAssocID="{2D2BD04B-4EF0-4EBF-9C24-89924632C3CF}" presName="iconSpace" presStyleCnt="0"/>
      <dgm:spPr/>
    </dgm:pt>
    <dgm:pt modelId="{D863FDC4-66D9-4306-A8C9-E167C535FD9F}" type="pres">
      <dgm:prSet presAssocID="{2D2BD04B-4EF0-4EBF-9C24-89924632C3CF}" presName="parTx" presStyleLbl="revTx" presStyleIdx="2" presStyleCnt="6">
        <dgm:presLayoutVars>
          <dgm:chMax val="0"/>
          <dgm:chPref val="0"/>
        </dgm:presLayoutVars>
      </dgm:prSet>
      <dgm:spPr/>
    </dgm:pt>
    <dgm:pt modelId="{40F1A068-A4E7-4BF4-AFB7-C86FB8452BE8}" type="pres">
      <dgm:prSet presAssocID="{2D2BD04B-4EF0-4EBF-9C24-89924632C3CF}" presName="txSpace" presStyleCnt="0"/>
      <dgm:spPr/>
    </dgm:pt>
    <dgm:pt modelId="{916A5814-EC39-4B49-A044-A547CD1629F2}" type="pres">
      <dgm:prSet presAssocID="{2D2BD04B-4EF0-4EBF-9C24-89924632C3CF}" presName="desTx" presStyleLbl="revTx" presStyleIdx="3" presStyleCnt="6">
        <dgm:presLayoutVars/>
      </dgm:prSet>
      <dgm:spPr/>
    </dgm:pt>
    <dgm:pt modelId="{9CB82096-73E9-4E60-84D8-015441FEAA7A}" type="pres">
      <dgm:prSet presAssocID="{4BB5A997-0AED-458D-AB44-CD7AC7484DBE}" presName="sibTrans" presStyleCnt="0"/>
      <dgm:spPr/>
    </dgm:pt>
    <dgm:pt modelId="{98D42F8C-75CF-4FAD-9D72-24F9EC825036}" type="pres">
      <dgm:prSet presAssocID="{1BF5DFC0-1BBE-44AA-BAED-944BE6F7636E}" presName="compNode" presStyleCnt="0"/>
      <dgm:spPr/>
    </dgm:pt>
    <dgm:pt modelId="{98D52A81-D515-46C5-8F53-84239A3B1703}" type="pres">
      <dgm:prSet presAssocID="{1BF5DFC0-1BBE-44AA-BAED-944BE6F763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606E6E80-B4FC-4940-A6CD-B3925ADB1E06}" type="pres">
      <dgm:prSet presAssocID="{1BF5DFC0-1BBE-44AA-BAED-944BE6F7636E}" presName="iconSpace" presStyleCnt="0"/>
      <dgm:spPr/>
    </dgm:pt>
    <dgm:pt modelId="{AC0533E2-A06E-4237-A0C4-13545E5C40A2}" type="pres">
      <dgm:prSet presAssocID="{1BF5DFC0-1BBE-44AA-BAED-944BE6F7636E}" presName="parTx" presStyleLbl="revTx" presStyleIdx="4" presStyleCnt="6">
        <dgm:presLayoutVars>
          <dgm:chMax val="0"/>
          <dgm:chPref val="0"/>
        </dgm:presLayoutVars>
      </dgm:prSet>
      <dgm:spPr/>
    </dgm:pt>
    <dgm:pt modelId="{09F66052-393E-4DBE-BBCF-0C2931225D86}" type="pres">
      <dgm:prSet presAssocID="{1BF5DFC0-1BBE-44AA-BAED-944BE6F7636E}" presName="txSpace" presStyleCnt="0"/>
      <dgm:spPr/>
    </dgm:pt>
    <dgm:pt modelId="{D0EF1BE3-CB95-443E-9E0B-87FB2F333071}" type="pres">
      <dgm:prSet presAssocID="{1BF5DFC0-1BBE-44AA-BAED-944BE6F7636E}" presName="desTx" presStyleLbl="revTx" presStyleIdx="5" presStyleCnt="6">
        <dgm:presLayoutVars/>
      </dgm:prSet>
      <dgm:spPr/>
    </dgm:pt>
  </dgm:ptLst>
  <dgm:cxnLst>
    <dgm:cxn modelId="{EB8A460F-F3E8-4670-8678-5530981E4381}" type="presOf" srcId="{230B4925-692E-45E3-B138-1974946D0148}" destId="{D0EF1BE3-CB95-443E-9E0B-87FB2F333071}" srcOrd="0" destOrd="0" presId="urn:microsoft.com/office/officeart/2018/5/layout/CenteredIconLabelDescriptionList"/>
    <dgm:cxn modelId="{F2705120-3A31-4F96-8225-131BE04C5D77}" type="presOf" srcId="{13C3210E-2883-4CC3-8020-99075CA2A9EB}" destId="{1D0DC86B-A4E2-4873-B714-5CFB37DC5FA9}" srcOrd="0" destOrd="0" presId="urn:microsoft.com/office/officeart/2018/5/layout/CenteredIconLabelDescriptionList"/>
    <dgm:cxn modelId="{D478CB22-D59F-4A3D-A90C-66F9CA145090}" srcId="{4576A8F9-599F-42AF-AD52-ADFB9AEBDED9}" destId="{2D2BD04B-4EF0-4EBF-9C24-89924632C3CF}" srcOrd="1" destOrd="0" parTransId="{98215BD0-9863-45D1-97E9-2A4F38F84C5C}" sibTransId="{4BB5A997-0AED-458D-AB44-CD7AC7484DBE}"/>
    <dgm:cxn modelId="{E9F4EF5B-CAE3-4D19-9632-637012765640}" srcId="{2D2BD04B-4EF0-4EBF-9C24-89924632C3CF}" destId="{4A7FAEEB-E671-43E5-B0CC-28F40DF25EDF}" srcOrd="0" destOrd="0" parTransId="{39F467D0-1FD9-4631-9922-033FBF6E97C9}" sibTransId="{969C6410-191F-4AF0-9013-7F09F16B7E9F}"/>
    <dgm:cxn modelId="{12F0E863-0397-4DD1-889C-F12FBD712231}" srcId="{4576A8F9-599F-42AF-AD52-ADFB9AEBDED9}" destId="{1BF5DFC0-1BBE-44AA-BAED-944BE6F7636E}" srcOrd="2" destOrd="0" parTransId="{C8B5BAB1-271F-4175-99C0-EFE3883F9DD1}" sibTransId="{26328125-3ABE-404B-90A2-5A747A993C58}"/>
    <dgm:cxn modelId="{D9802544-463D-495E-AE06-FC412B17B396}" type="presOf" srcId="{4576A8F9-599F-42AF-AD52-ADFB9AEBDED9}" destId="{18EC1265-2ABC-415B-A4F4-4E0D3AB4FD86}" srcOrd="0" destOrd="0" presId="urn:microsoft.com/office/officeart/2018/5/layout/CenteredIconLabelDescriptionList"/>
    <dgm:cxn modelId="{E988374D-51C6-4D44-9E18-D1DA781C264B}" type="presOf" srcId="{1BF5DFC0-1BBE-44AA-BAED-944BE6F7636E}" destId="{AC0533E2-A06E-4237-A0C4-13545E5C40A2}" srcOrd="0" destOrd="0" presId="urn:microsoft.com/office/officeart/2018/5/layout/CenteredIconLabelDescriptionList"/>
    <dgm:cxn modelId="{F2EAE07C-1FD0-4024-B007-81B4F5F2BB77}" srcId="{13C3210E-2883-4CC3-8020-99075CA2A9EB}" destId="{790D819C-367E-49A6-83B7-7C3787A67472}" srcOrd="0" destOrd="0" parTransId="{B31CD3E7-B69D-42F2-BC06-C41157188399}" sibTransId="{974C82D1-5995-4E7C-9E33-E87719D4B066}"/>
    <dgm:cxn modelId="{F2ECF5AE-6DAF-4FE3-AC11-98138276D288}" srcId="{1BF5DFC0-1BBE-44AA-BAED-944BE6F7636E}" destId="{230B4925-692E-45E3-B138-1974946D0148}" srcOrd="0" destOrd="0" parTransId="{9BD90495-136C-4D2B-B182-A56F307AB69E}" sibTransId="{0890BE18-DA9F-49C6-B947-F2E4E0F1E36C}"/>
    <dgm:cxn modelId="{7D48FBCE-BF97-4D2C-9741-37006E569B4C}" srcId="{4576A8F9-599F-42AF-AD52-ADFB9AEBDED9}" destId="{13C3210E-2883-4CC3-8020-99075CA2A9EB}" srcOrd="0" destOrd="0" parTransId="{EDE1D222-1741-4F59-A596-C9599577B22D}" sibTransId="{EB84737D-8E43-4810-8E78-DD16236ED6EA}"/>
    <dgm:cxn modelId="{036CA7D2-F487-42E9-833D-639F6415DFED}" type="presOf" srcId="{4A7FAEEB-E671-43E5-B0CC-28F40DF25EDF}" destId="{916A5814-EC39-4B49-A044-A547CD1629F2}" srcOrd="0" destOrd="0" presId="urn:microsoft.com/office/officeart/2018/5/layout/CenteredIconLabelDescriptionList"/>
    <dgm:cxn modelId="{093442D3-6760-4537-94F8-EBC574B2C855}" type="presOf" srcId="{790D819C-367E-49A6-83B7-7C3787A67472}" destId="{DEF21783-9EBE-446C-8308-94D5176131DE}" srcOrd="0" destOrd="0" presId="urn:microsoft.com/office/officeart/2018/5/layout/CenteredIconLabelDescriptionList"/>
    <dgm:cxn modelId="{1C27CADB-CD12-445F-A7D5-D25B2EAFEA99}" type="presOf" srcId="{2D2BD04B-4EF0-4EBF-9C24-89924632C3CF}" destId="{D863FDC4-66D9-4306-A8C9-E167C535FD9F}" srcOrd="0" destOrd="0" presId="urn:microsoft.com/office/officeart/2018/5/layout/CenteredIconLabelDescriptionList"/>
    <dgm:cxn modelId="{9155A86E-6ED3-4889-84AE-B8089D7A485F}" type="presParOf" srcId="{18EC1265-2ABC-415B-A4F4-4E0D3AB4FD86}" destId="{0E8611C6-8482-4E69-A500-CC74912E2BBD}" srcOrd="0" destOrd="0" presId="urn:microsoft.com/office/officeart/2018/5/layout/CenteredIconLabelDescriptionList"/>
    <dgm:cxn modelId="{1F3F901E-BD80-407E-B802-9E93BA5E0409}" type="presParOf" srcId="{0E8611C6-8482-4E69-A500-CC74912E2BBD}" destId="{0384775B-C1CE-4FF5-96CF-2800819E6FCF}" srcOrd="0" destOrd="0" presId="urn:microsoft.com/office/officeart/2018/5/layout/CenteredIconLabelDescriptionList"/>
    <dgm:cxn modelId="{3D50A63A-FA96-485F-8B34-096D259ACF0E}" type="presParOf" srcId="{0E8611C6-8482-4E69-A500-CC74912E2BBD}" destId="{BD576F03-BB31-45E0-AB94-D988904F5C5A}" srcOrd="1" destOrd="0" presId="urn:microsoft.com/office/officeart/2018/5/layout/CenteredIconLabelDescriptionList"/>
    <dgm:cxn modelId="{196EF152-8DE8-49B0-9979-A9C26D08D9EE}" type="presParOf" srcId="{0E8611C6-8482-4E69-A500-CC74912E2BBD}" destId="{1D0DC86B-A4E2-4873-B714-5CFB37DC5FA9}" srcOrd="2" destOrd="0" presId="urn:microsoft.com/office/officeart/2018/5/layout/CenteredIconLabelDescriptionList"/>
    <dgm:cxn modelId="{561A3EFA-C9E3-4791-872E-844EAAA1960E}" type="presParOf" srcId="{0E8611C6-8482-4E69-A500-CC74912E2BBD}" destId="{AE32990D-2ED6-4836-B4EE-D7E955675EC5}" srcOrd="3" destOrd="0" presId="urn:microsoft.com/office/officeart/2018/5/layout/CenteredIconLabelDescriptionList"/>
    <dgm:cxn modelId="{6EE970DC-A655-48A1-AC2C-2B0357A86533}" type="presParOf" srcId="{0E8611C6-8482-4E69-A500-CC74912E2BBD}" destId="{DEF21783-9EBE-446C-8308-94D5176131DE}" srcOrd="4" destOrd="0" presId="urn:microsoft.com/office/officeart/2018/5/layout/CenteredIconLabelDescriptionList"/>
    <dgm:cxn modelId="{835938AD-4FEC-4833-A6E0-3F53BDE3A0BF}" type="presParOf" srcId="{18EC1265-2ABC-415B-A4F4-4E0D3AB4FD86}" destId="{46E56AE9-1FD9-4850-8AA6-3BCC7F99AD8A}" srcOrd="1" destOrd="0" presId="urn:microsoft.com/office/officeart/2018/5/layout/CenteredIconLabelDescriptionList"/>
    <dgm:cxn modelId="{72D00067-F74F-4D8D-A9F3-D26ACD4B6062}" type="presParOf" srcId="{18EC1265-2ABC-415B-A4F4-4E0D3AB4FD86}" destId="{951929A2-2887-4225-BF6C-F42FA54E9B25}" srcOrd="2" destOrd="0" presId="urn:microsoft.com/office/officeart/2018/5/layout/CenteredIconLabelDescriptionList"/>
    <dgm:cxn modelId="{740DA3E4-87F7-44D7-BE89-964BE84414D5}" type="presParOf" srcId="{951929A2-2887-4225-BF6C-F42FA54E9B25}" destId="{6F473090-8219-44AA-8896-3F54C4D1768E}" srcOrd="0" destOrd="0" presId="urn:microsoft.com/office/officeart/2018/5/layout/CenteredIconLabelDescriptionList"/>
    <dgm:cxn modelId="{AFB04436-95CF-4855-8A16-87AA4A597007}" type="presParOf" srcId="{951929A2-2887-4225-BF6C-F42FA54E9B25}" destId="{4D64AFE8-E380-46DD-92F5-DB6E197D1367}" srcOrd="1" destOrd="0" presId="urn:microsoft.com/office/officeart/2018/5/layout/CenteredIconLabelDescriptionList"/>
    <dgm:cxn modelId="{94820BB4-DE00-49AF-9230-78541CD361DE}" type="presParOf" srcId="{951929A2-2887-4225-BF6C-F42FA54E9B25}" destId="{D863FDC4-66D9-4306-A8C9-E167C535FD9F}" srcOrd="2" destOrd="0" presId="urn:microsoft.com/office/officeart/2018/5/layout/CenteredIconLabelDescriptionList"/>
    <dgm:cxn modelId="{D87A944D-B8E5-47DD-8C21-3FB22E39D54E}" type="presParOf" srcId="{951929A2-2887-4225-BF6C-F42FA54E9B25}" destId="{40F1A068-A4E7-4BF4-AFB7-C86FB8452BE8}" srcOrd="3" destOrd="0" presId="urn:microsoft.com/office/officeart/2018/5/layout/CenteredIconLabelDescriptionList"/>
    <dgm:cxn modelId="{1227B0FE-CC6D-4741-AEEF-EE62C5441566}" type="presParOf" srcId="{951929A2-2887-4225-BF6C-F42FA54E9B25}" destId="{916A5814-EC39-4B49-A044-A547CD1629F2}" srcOrd="4" destOrd="0" presId="urn:microsoft.com/office/officeart/2018/5/layout/CenteredIconLabelDescriptionList"/>
    <dgm:cxn modelId="{5709DDE3-31BB-4776-9EFD-86FA114B8A1D}" type="presParOf" srcId="{18EC1265-2ABC-415B-A4F4-4E0D3AB4FD86}" destId="{9CB82096-73E9-4E60-84D8-015441FEAA7A}" srcOrd="3" destOrd="0" presId="urn:microsoft.com/office/officeart/2018/5/layout/CenteredIconLabelDescriptionList"/>
    <dgm:cxn modelId="{DDE1E137-871C-4331-A9BD-9F49894241EB}" type="presParOf" srcId="{18EC1265-2ABC-415B-A4F4-4E0D3AB4FD86}" destId="{98D42F8C-75CF-4FAD-9D72-24F9EC825036}" srcOrd="4" destOrd="0" presId="urn:microsoft.com/office/officeart/2018/5/layout/CenteredIconLabelDescriptionList"/>
    <dgm:cxn modelId="{716CD3D5-B418-49DE-8778-062E126F07C0}" type="presParOf" srcId="{98D42F8C-75CF-4FAD-9D72-24F9EC825036}" destId="{98D52A81-D515-46C5-8F53-84239A3B1703}" srcOrd="0" destOrd="0" presId="urn:microsoft.com/office/officeart/2018/5/layout/CenteredIconLabelDescriptionList"/>
    <dgm:cxn modelId="{DA97B58C-8719-4636-957B-4A3B8CEECBA6}" type="presParOf" srcId="{98D42F8C-75CF-4FAD-9D72-24F9EC825036}" destId="{606E6E80-B4FC-4940-A6CD-B3925ADB1E06}" srcOrd="1" destOrd="0" presId="urn:microsoft.com/office/officeart/2018/5/layout/CenteredIconLabelDescriptionList"/>
    <dgm:cxn modelId="{E83954EB-27B6-43E7-B1D4-D130A181C4FA}" type="presParOf" srcId="{98D42F8C-75CF-4FAD-9D72-24F9EC825036}" destId="{AC0533E2-A06E-4237-A0C4-13545E5C40A2}" srcOrd="2" destOrd="0" presId="urn:microsoft.com/office/officeart/2018/5/layout/CenteredIconLabelDescriptionList"/>
    <dgm:cxn modelId="{BF7BB05E-AC6D-480A-B95F-66F3F1C58141}" type="presParOf" srcId="{98D42F8C-75CF-4FAD-9D72-24F9EC825036}" destId="{09F66052-393E-4DBE-BBCF-0C2931225D86}" srcOrd="3" destOrd="0" presId="urn:microsoft.com/office/officeart/2018/5/layout/CenteredIconLabelDescriptionList"/>
    <dgm:cxn modelId="{26D3B8F0-6B0C-4325-8FE5-03C4CF331F9B}" type="presParOf" srcId="{98D42F8C-75CF-4FAD-9D72-24F9EC825036}" destId="{D0EF1BE3-CB95-443E-9E0B-87FB2F33307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AE2DF-B048-4913-A658-437ACF9E8095}">
      <dsp:nvSpPr>
        <dsp:cNvPr id="0" name=""/>
        <dsp:cNvSpPr/>
      </dsp:nvSpPr>
      <dsp:spPr>
        <a:xfrm>
          <a:off x="0" y="105131"/>
          <a:ext cx="4020712" cy="402071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95816-9DC0-46EB-8AA0-4328A3A253DB}">
      <dsp:nvSpPr>
        <dsp:cNvPr id="0" name=""/>
        <dsp:cNvSpPr/>
      </dsp:nvSpPr>
      <dsp:spPr>
        <a:xfrm>
          <a:off x="381967" y="487099"/>
          <a:ext cx="1568077" cy="1568077"/>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b="1" kern="1200"/>
            <a:t>Summary of Findings</a:t>
          </a:r>
          <a:endParaRPr lang="en-US" sz="1100" kern="1200"/>
        </a:p>
      </dsp:txBody>
      <dsp:txXfrm>
        <a:off x="458514" y="563646"/>
        <a:ext cx="1414983" cy="1414983"/>
      </dsp:txXfrm>
    </dsp:sp>
    <dsp:sp modelId="{1F739562-5BB7-4A2E-BC51-28EC9AE13DD4}">
      <dsp:nvSpPr>
        <dsp:cNvPr id="0" name=""/>
        <dsp:cNvSpPr/>
      </dsp:nvSpPr>
      <dsp:spPr>
        <a:xfrm>
          <a:off x="2070666" y="487099"/>
          <a:ext cx="1568077" cy="1568077"/>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b="1" kern="1200" dirty="0"/>
            <a:t>Cluster 2: </a:t>
          </a:r>
          <a:r>
            <a:rPr lang="en-AU" sz="1100" kern="1200" dirty="0"/>
            <a:t>Regions with moderate wait times and length of stay. These regions may benefit from targeted improvements to reduce wait times further.</a:t>
          </a:r>
          <a:endParaRPr lang="en-US" sz="1100" kern="1200" dirty="0"/>
        </a:p>
      </dsp:txBody>
      <dsp:txXfrm>
        <a:off x="2147213" y="563646"/>
        <a:ext cx="1414983" cy="1414983"/>
      </dsp:txXfrm>
    </dsp:sp>
    <dsp:sp modelId="{62AEDEA6-DAA0-4BD6-A3E1-3C4028ECDA74}">
      <dsp:nvSpPr>
        <dsp:cNvPr id="0" name=""/>
        <dsp:cNvSpPr/>
      </dsp:nvSpPr>
      <dsp:spPr>
        <a:xfrm>
          <a:off x="381967" y="2175798"/>
          <a:ext cx="1568077" cy="1568077"/>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b="1" kern="1200" dirty="0"/>
            <a:t>Cluster 0: </a:t>
          </a:r>
          <a:r>
            <a:rPr lang="en-AU" sz="1100" kern="1200" dirty="0"/>
            <a:t>Regions with the highest wait times and length of stay. These regions require immediate attention and resource allocation to improve efficiency.</a:t>
          </a:r>
          <a:endParaRPr lang="en-US" sz="1100" kern="1200" dirty="0"/>
        </a:p>
      </dsp:txBody>
      <dsp:txXfrm>
        <a:off x="458514" y="2252345"/>
        <a:ext cx="1414983" cy="1414983"/>
      </dsp:txXfrm>
    </dsp:sp>
    <dsp:sp modelId="{836C7BF6-BE26-431B-94F4-E8EA56452ACA}">
      <dsp:nvSpPr>
        <dsp:cNvPr id="0" name=""/>
        <dsp:cNvSpPr/>
      </dsp:nvSpPr>
      <dsp:spPr>
        <a:xfrm>
          <a:off x="2070666" y="2175798"/>
          <a:ext cx="1568077" cy="1568077"/>
        </a:xfrm>
        <a:prstGeom prst="round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AU" sz="1100" b="1" kern="1200" dirty="0"/>
            <a:t>Cluster 1: </a:t>
          </a:r>
          <a:r>
            <a:rPr lang="en-AU" sz="1100" kern="1200" dirty="0"/>
            <a:t>Regions with the lowest wait times and length of stay. These regions can serve as benchmarks for best practices.</a:t>
          </a:r>
          <a:endParaRPr lang="en-US" sz="1100" kern="1200" dirty="0"/>
        </a:p>
      </dsp:txBody>
      <dsp:txXfrm>
        <a:off x="2147213" y="2252345"/>
        <a:ext cx="1414983" cy="14149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DF25E-D8E1-4616-807C-13E12420BC9B}">
      <dsp:nvSpPr>
        <dsp:cNvPr id="0" name=""/>
        <dsp:cNvSpPr/>
      </dsp:nvSpPr>
      <dsp:spPr>
        <a:xfrm>
          <a:off x="807357" y="505882"/>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44FFA-5D64-4E81-ABA0-580C52BA1026}">
      <dsp:nvSpPr>
        <dsp:cNvPr id="0" name=""/>
        <dsp:cNvSpPr/>
      </dsp:nvSpPr>
      <dsp:spPr>
        <a:xfrm>
          <a:off x="1055982" y="754507"/>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D8A3EE-FCFF-44C4-B578-D7EBF48663CE}">
      <dsp:nvSpPr>
        <dsp:cNvPr id="0" name=""/>
        <dsp:cNvSpPr/>
      </dsp:nvSpPr>
      <dsp:spPr>
        <a:xfrm>
          <a:off x="14722" y="2035882"/>
          <a:ext cx="2751896" cy="10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b="1" kern="1200">
              <a:solidFill>
                <a:srgbClr val="FF0000"/>
              </a:solidFill>
            </a:rPr>
            <a:t>Data Characteristics:</a:t>
          </a:r>
        </a:p>
        <a:p>
          <a:pPr marL="0" lvl="0" indent="0" algn="ctr" defTabSz="488950">
            <a:lnSpc>
              <a:spcPct val="100000"/>
            </a:lnSpc>
            <a:spcBef>
              <a:spcPct val="0"/>
            </a:spcBef>
            <a:spcAft>
              <a:spcPct val="35000"/>
            </a:spcAft>
            <a:buNone/>
            <a:defRPr cap="all"/>
          </a:pPr>
          <a:r>
            <a:rPr lang="en-AU" sz="1100" b="1" kern="1200"/>
            <a:t>- Simplicity of the Data</a:t>
          </a:r>
        </a:p>
        <a:p>
          <a:pPr marL="0" lvl="0" indent="0" algn="ctr" defTabSz="488950">
            <a:lnSpc>
              <a:spcPct val="100000"/>
            </a:lnSpc>
            <a:spcBef>
              <a:spcPct val="0"/>
            </a:spcBef>
            <a:spcAft>
              <a:spcPct val="35000"/>
            </a:spcAft>
            <a:buNone/>
            <a:defRPr cap="all"/>
          </a:pPr>
          <a:r>
            <a:rPr lang="en-AU" sz="1100" b="1" kern="1200"/>
            <a:t>- Redundancy of PCA Feature</a:t>
          </a:r>
        </a:p>
        <a:p>
          <a:pPr marL="0" lvl="0" indent="0" algn="ctr" defTabSz="488950">
            <a:lnSpc>
              <a:spcPct val="100000"/>
            </a:lnSpc>
            <a:spcBef>
              <a:spcPct val="0"/>
            </a:spcBef>
            <a:spcAft>
              <a:spcPct val="35000"/>
            </a:spcAft>
            <a:buNone/>
            <a:defRPr cap="all"/>
          </a:pPr>
          <a:endParaRPr lang="en-AU" sz="1100" kern="1200"/>
        </a:p>
        <a:p>
          <a:pPr marL="0" lvl="0" indent="0" algn="ctr" defTabSz="488950">
            <a:lnSpc>
              <a:spcPct val="100000"/>
            </a:lnSpc>
            <a:spcBef>
              <a:spcPct val="0"/>
            </a:spcBef>
            <a:spcAft>
              <a:spcPct val="35000"/>
            </a:spcAft>
            <a:buNone/>
            <a:defRPr cap="all"/>
          </a:pPr>
          <a:endParaRPr lang="en-US" sz="1100" kern="1200" dirty="0"/>
        </a:p>
      </dsp:txBody>
      <dsp:txXfrm>
        <a:off x="14722" y="2035882"/>
        <a:ext cx="2751896" cy="1059533"/>
      </dsp:txXfrm>
    </dsp:sp>
    <dsp:sp modelId="{DEF4ADED-155A-46DF-A1DA-117D083888F8}">
      <dsp:nvSpPr>
        <dsp:cNvPr id="0" name=""/>
        <dsp:cNvSpPr/>
      </dsp:nvSpPr>
      <dsp:spPr>
        <a:xfrm>
          <a:off x="3726941" y="505882"/>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EADB2-A32F-435E-AE3F-BB3128CCC943}">
      <dsp:nvSpPr>
        <dsp:cNvPr id="0" name=""/>
        <dsp:cNvSpPr/>
      </dsp:nvSpPr>
      <dsp:spPr>
        <a:xfrm>
          <a:off x="3975566" y="754507"/>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E57487-AF06-48F3-9463-5E6666A1B302}">
      <dsp:nvSpPr>
        <dsp:cNvPr id="0" name=""/>
        <dsp:cNvSpPr/>
      </dsp:nvSpPr>
      <dsp:spPr>
        <a:xfrm>
          <a:off x="3101305" y="2035882"/>
          <a:ext cx="2417897" cy="10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b="1" i="0" kern="1200">
              <a:solidFill>
                <a:srgbClr val="FF0000"/>
              </a:solidFill>
            </a:rPr>
            <a:t>Model Robustness:</a:t>
          </a:r>
        </a:p>
        <a:p>
          <a:pPr marL="0" lvl="0" indent="0" algn="ctr" defTabSz="488950">
            <a:lnSpc>
              <a:spcPct val="100000"/>
            </a:lnSpc>
            <a:spcBef>
              <a:spcPct val="0"/>
            </a:spcBef>
            <a:spcAft>
              <a:spcPct val="35000"/>
            </a:spcAft>
            <a:buNone/>
            <a:defRPr cap="all"/>
          </a:pPr>
          <a:r>
            <a:rPr lang="en-AU" sz="1100" b="1" i="0" kern="1200">
              <a:solidFill>
                <a:schemeClr val="tx1"/>
              </a:solidFill>
            </a:rPr>
            <a:t>-Random Forest Strength</a:t>
          </a:r>
        </a:p>
        <a:p>
          <a:pPr marL="0" lvl="0" indent="0" algn="ctr" defTabSz="488950">
            <a:lnSpc>
              <a:spcPct val="100000"/>
            </a:lnSpc>
            <a:spcBef>
              <a:spcPct val="0"/>
            </a:spcBef>
            <a:spcAft>
              <a:spcPct val="35000"/>
            </a:spcAft>
            <a:buNone/>
            <a:defRPr cap="all"/>
          </a:pPr>
          <a:r>
            <a:rPr lang="en-AU" sz="1100" b="1" i="0" kern="1200">
              <a:solidFill>
                <a:schemeClr val="tx1"/>
              </a:solidFill>
            </a:rPr>
            <a:t>- </a:t>
          </a:r>
          <a:r>
            <a:rPr lang="en-AU" sz="1100" b="1" i="0" kern="1200"/>
            <a:t>Overfitting</a:t>
          </a:r>
          <a:endParaRPr lang="en-AU" sz="1100" b="1" i="0" kern="1200">
            <a:solidFill>
              <a:schemeClr val="tx1"/>
            </a:solidFill>
          </a:endParaRPr>
        </a:p>
        <a:p>
          <a:pPr marL="0" lvl="0" indent="0" algn="ctr" defTabSz="488950">
            <a:lnSpc>
              <a:spcPct val="100000"/>
            </a:lnSpc>
            <a:spcBef>
              <a:spcPct val="0"/>
            </a:spcBef>
            <a:spcAft>
              <a:spcPct val="35000"/>
            </a:spcAft>
            <a:buNone/>
            <a:defRPr cap="all"/>
          </a:pPr>
          <a:endParaRPr lang="en-AU" sz="1100" b="1" i="0" kern="1200" dirty="0">
            <a:solidFill>
              <a:schemeClr val="tx1"/>
            </a:solidFill>
          </a:endParaRPr>
        </a:p>
      </dsp:txBody>
      <dsp:txXfrm>
        <a:off x="3101305" y="2035882"/>
        <a:ext cx="2417897" cy="1059533"/>
      </dsp:txXfrm>
    </dsp:sp>
    <dsp:sp modelId="{D1FA3B3D-75BE-43FE-9F00-0FBD8D51B7D1}">
      <dsp:nvSpPr>
        <dsp:cNvPr id="0" name=""/>
        <dsp:cNvSpPr/>
      </dsp:nvSpPr>
      <dsp:spPr>
        <a:xfrm>
          <a:off x="6615543" y="505882"/>
          <a:ext cx="1166625" cy="116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8522-A195-46A6-A481-80462ACD80F5}">
      <dsp:nvSpPr>
        <dsp:cNvPr id="0" name=""/>
        <dsp:cNvSpPr/>
      </dsp:nvSpPr>
      <dsp:spPr>
        <a:xfrm>
          <a:off x="6864168" y="754507"/>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1BED4C-3A8C-472A-A64A-ABA1658A2C3F}">
      <dsp:nvSpPr>
        <dsp:cNvPr id="0" name=""/>
        <dsp:cNvSpPr/>
      </dsp:nvSpPr>
      <dsp:spPr>
        <a:xfrm>
          <a:off x="5853890" y="2035882"/>
          <a:ext cx="2689931" cy="1059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b="1" i="0" kern="1200">
              <a:solidFill>
                <a:srgbClr val="FF0000"/>
              </a:solidFill>
            </a:rPr>
            <a:t>Cluster Distribution:</a:t>
          </a:r>
        </a:p>
        <a:p>
          <a:pPr marL="0" lvl="0" indent="0" algn="ctr" defTabSz="488950">
            <a:lnSpc>
              <a:spcPct val="100000"/>
            </a:lnSpc>
            <a:spcBef>
              <a:spcPct val="0"/>
            </a:spcBef>
            <a:spcAft>
              <a:spcPct val="35000"/>
            </a:spcAft>
            <a:buNone/>
            <a:defRPr cap="all"/>
          </a:pPr>
          <a:r>
            <a:rPr lang="en-AU" sz="1100" b="1" i="0" kern="1200">
              <a:solidFill>
                <a:schemeClr val="tx1"/>
              </a:solidFill>
            </a:rPr>
            <a:t>-Imbalanced Clusters</a:t>
          </a:r>
          <a:endParaRPr lang="en-US" sz="1100" kern="1200" dirty="0">
            <a:solidFill>
              <a:schemeClr val="tx1"/>
            </a:solidFill>
          </a:endParaRPr>
        </a:p>
      </dsp:txBody>
      <dsp:txXfrm>
        <a:off x="5853890" y="2035882"/>
        <a:ext cx="2689931" cy="1059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F10C4-733F-4FCD-B276-11CC3DF97AFE}">
      <dsp:nvSpPr>
        <dsp:cNvPr id="0" name=""/>
        <dsp:cNvSpPr/>
      </dsp:nvSpPr>
      <dsp:spPr>
        <a:xfrm>
          <a:off x="6696" y="1929759"/>
          <a:ext cx="453304" cy="453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C12BB2-C7D0-4198-90C6-D2E459FCE602}">
      <dsp:nvSpPr>
        <dsp:cNvPr id="0" name=""/>
        <dsp:cNvSpPr/>
      </dsp:nvSpPr>
      <dsp:spPr>
        <a:xfrm>
          <a:off x="6696"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Increase Dataset Size</a:t>
          </a:r>
          <a:r>
            <a:rPr lang="en-AU" sz="1400" b="0" i="0" kern="1200"/>
            <a:t>:</a:t>
          </a:r>
          <a:endParaRPr lang="en-US" sz="1400" kern="1200"/>
        </a:p>
      </dsp:txBody>
      <dsp:txXfrm>
        <a:off x="6696" y="2518848"/>
        <a:ext cx="1295156" cy="624179"/>
      </dsp:txXfrm>
    </dsp:sp>
    <dsp:sp modelId="{282DF968-7522-46CB-8297-7F358D3DC045}">
      <dsp:nvSpPr>
        <dsp:cNvPr id="0" name=""/>
        <dsp:cNvSpPr/>
      </dsp:nvSpPr>
      <dsp:spPr>
        <a:xfrm>
          <a:off x="6696"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a:t>Collect more data points to ensure the dataset is representative of various scenarios and patient demographics.</a:t>
          </a:r>
          <a:endParaRPr lang="en-US" sz="1100" kern="1200"/>
        </a:p>
      </dsp:txBody>
      <dsp:txXfrm>
        <a:off x="6696" y="3206183"/>
        <a:ext cx="1295156" cy="1881363"/>
      </dsp:txXfrm>
    </dsp:sp>
    <dsp:sp modelId="{3E796FFB-65B3-4535-9E00-6B9F708A60A7}">
      <dsp:nvSpPr>
        <dsp:cNvPr id="0" name=""/>
        <dsp:cNvSpPr/>
      </dsp:nvSpPr>
      <dsp:spPr>
        <a:xfrm>
          <a:off x="1528505" y="1929759"/>
          <a:ext cx="453304" cy="453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8D2CE7-13D0-46D5-BA36-F399E13B2662}">
      <dsp:nvSpPr>
        <dsp:cNvPr id="0" name=""/>
        <dsp:cNvSpPr/>
      </dsp:nvSpPr>
      <dsp:spPr>
        <a:xfrm>
          <a:off x="1528505"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Enhance Data Quality</a:t>
          </a:r>
          <a:r>
            <a:rPr lang="en-AU" sz="1400" b="0" i="0" kern="1200"/>
            <a:t>:</a:t>
          </a:r>
          <a:endParaRPr lang="en-US" sz="1400" kern="1200"/>
        </a:p>
      </dsp:txBody>
      <dsp:txXfrm>
        <a:off x="1528505" y="2518848"/>
        <a:ext cx="1295156" cy="624179"/>
      </dsp:txXfrm>
    </dsp:sp>
    <dsp:sp modelId="{B71B7DF2-400E-41CA-9533-18B05439C491}">
      <dsp:nvSpPr>
        <dsp:cNvPr id="0" name=""/>
        <dsp:cNvSpPr/>
      </dsp:nvSpPr>
      <dsp:spPr>
        <a:xfrm>
          <a:off x="1528505"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a:t>Ensure data completeness and regularly clean the data to remove inconsistencies and errors.</a:t>
          </a:r>
          <a:endParaRPr lang="en-US" sz="1100" kern="1200"/>
        </a:p>
      </dsp:txBody>
      <dsp:txXfrm>
        <a:off x="1528505" y="3206183"/>
        <a:ext cx="1295156" cy="1881363"/>
      </dsp:txXfrm>
    </dsp:sp>
    <dsp:sp modelId="{80C48B31-59F5-4E14-A623-0B1EFDD54AF1}">
      <dsp:nvSpPr>
        <dsp:cNvPr id="0" name=""/>
        <dsp:cNvSpPr/>
      </dsp:nvSpPr>
      <dsp:spPr>
        <a:xfrm>
          <a:off x="3050313" y="1929759"/>
          <a:ext cx="453304" cy="453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795815-ADAD-4723-9A80-20494175391E}">
      <dsp:nvSpPr>
        <dsp:cNvPr id="0" name=""/>
        <dsp:cNvSpPr/>
      </dsp:nvSpPr>
      <dsp:spPr>
        <a:xfrm>
          <a:off x="3050313"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Include Additional Features</a:t>
          </a:r>
          <a:r>
            <a:rPr lang="en-AU" sz="1400" b="0" i="0" kern="1200"/>
            <a:t>:</a:t>
          </a:r>
          <a:endParaRPr lang="en-US" sz="1400" kern="1200"/>
        </a:p>
      </dsp:txBody>
      <dsp:txXfrm>
        <a:off x="3050313" y="2518848"/>
        <a:ext cx="1295156" cy="624179"/>
      </dsp:txXfrm>
    </dsp:sp>
    <dsp:sp modelId="{507019C3-AF6A-4E6C-9419-16B0A6AB15C5}">
      <dsp:nvSpPr>
        <dsp:cNvPr id="0" name=""/>
        <dsp:cNvSpPr/>
      </dsp:nvSpPr>
      <dsp:spPr>
        <a:xfrm>
          <a:off x="3050313"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a:t>Add patient demographics, temporal features, and hospital capacity data to provide more context for predictions.</a:t>
          </a:r>
          <a:endParaRPr lang="en-US" sz="1100" kern="1200"/>
        </a:p>
      </dsp:txBody>
      <dsp:txXfrm>
        <a:off x="3050313" y="3206183"/>
        <a:ext cx="1295156" cy="1881363"/>
      </dsp:txXfrm>
    </dsp:sp>
    <dsp:sp modelId="{187120CB-07FA-4283-A9B0-C97B46401737}">
      <dsp:nvSpPr>
        <dsp:cNvPr id="0" name=""/>
        <dsp:cNvSpPr/>
      </dsp:nvSpPr>
      <dsp:spPr>
        <a:xfrm>
          <a:off x="4572122" y="1929759"/>
          <a:ext cx="453304" cy="4533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0D58F3-06F0-4E92-9711-B8F7A2571D30}">
      <dsp:nvSpPr>
        <dsp:cNvPr id="0" name=""/>
        <dsp:cNvSpPr/>
      </dsp:nvSpPr>
      <dsp:spPr>
        <a:xfrm>
          <a:off x="4572122"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Balance the Dataset</a:t>
          </a:r>
          <a:r>
            <a:rPr lang="en-AU" sz="1400" b="0" i="0" kern="1200"/>
            <a:t>:</a:t>
          </a:r>
          <a:endParaRPr lang="en-US" sz="1400" kern="1200"/>
        </a:p>
      </dsp:txBody>
      <dsp:txXfrm>
        <a:off x="4572122" y="2518848"/>
        <a:ext cx="1295156" cy="624179"/>
      </dsp:txXfrm>
    </dsp:sp>
    <dsp:sp modelId="{EF3401FB-9940-4DBC-BFB2-51112F5E7E5A}">
      <dsp:nvSpPr>
        <dsp:cNvPr id="0" name=""/>
        <dsp:cNvSpPr/>
      </dsp:nvSpPr>
      <dsp:spPr>
        <a:xfrm>
          <a:off x="4572122"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a:t>Use techniques like oversampling or undersampling to address class imbalance and ensure fair model evaluation.</a:t>
          </a:r>
          <a:endParaRPr lang="en-US" sz="1100" kern="1200"/>
        </a:p>
      </dsp:txBody>
      <dsp:txXfrm>
        <a:off x="4572122" y="3206183"/>
        <a:ext cx="1295156" cy="1881363"/>
      </dsp:txXfrm>
    </dsp:sp>
    <dsp:sp modelId="{F9ED37EC-00CF-4D70-9338-C2773BEAFCF3}">
      <dsp:nvSpPr>
        <dsp:cNvPr id="0" name=""/>
        <dsp:cNvSpPr/>
      </dsp:nvSpPr>
      <dsp:spPr>
        <a:xfrm>
          <a:off x="6093930" y="1929759"/>
          <a:ext cx="453304" cy="4533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E8AD19-7866-4A02-B92C-D40B97F3E3E5}">
      <dsp:nvSpPr>
        <dsp:cNvPr id="0" name=""/>
        <dsp:cNvSpPr/>
      </dsp:nvSpPr>
      <dsp:spPr>
        <a:xfrm>
          <a:off x="6093930"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Regular Updates</a:t>
          </a:r>
          <a:r>
            <a:rPr lang="en-AU" sz="1400" b="0" i="0" kern="1200"/>
            <a:t>:</a:t>
          </a:r>
          <a:endParaRPr lang="en-US" sz="1400" kern="1200"/>
        </a:p>
      </dsp:txBody>
      <dsp:txXfrm>
        <a:off x="6093930" y="2518848"/>
        <a:ext cx="1295156" cy="624179"/>
      </dsp:txXfrm>
    </dsp:sp>
    <dsp:sp modelId="{C8119FE6-EC73-4AE1-88BD-49BBFA224027}">
      <dsp:nvSpPr>
        <dsp:cNvPr id="0" name=""/>
        <dsp:cNvSpPr/>
      </dsp:nvSpPr>
      <dsp:spPr>
        <a:xfrm>
          <a:off x="6093930"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a:t>Continuously collect new data and periodically retrain the model to maintain accuracy and relevance.</a:t>
          </a:r>
          <a:endParaRPr lang="en-US" sz="1100" kern="1200"/>
        </a:p>
      </dsp:txBody>
      <dsp:txXfrm>
        <a:off x="6093930" y="3206183"/>
        <a:ext cx="1295156" cy="1881363"/>
      </dsp:txXfrm>
    </dsp:sp>
    <dsp:sp modelId="{A8EBB58C-DCD8-4A80-AB35-B82DB7E17AB8}">
      <dsp:nvSpPr>
        <dsp:cNvPr id="0" name=""/>
        <dsp:cNvSpPr/>
      </dsp:nvSpPr>
      <dsp:spPr>
        <a:xfrm>
          <a:off x="7615739" y="1929759"/>
          <a:ext cx="453304" cy="4533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DAD9D4-4A5B-462B-A487-E4170EDB59BF}">
      <dsp:nvSpPr>
        <dsp:cNvPr id="0" name=""/>
        <dsp:cNvSpPr/>
      </dsp:nvSpPr>
      <dsp:spPr>
        <a:xfrm>
          <a:off x="7615739"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Data Integration</a:t>
          </a:r>
          <a:r>
            <a:rPr lang="en-AU" sz="1400" b="0" i="0" kern="1200"/>
            <a:t>:</a:t>
          </a:r>
          <a:endParaRPr lang="en-US" sz="1400" kern="1200"/>
        </a:p>
      </dsp:txBody>
      <dsp:txXfrm>
        <a:off x="7615739" y="2518848"/>
        <a:ext cx="1295156" cy="624179"/>
      </dsp:txXfrm>
    </dsp:sp>
    <dsp:sp modelId="{78B92E71-8525-4022-B135-B6A767931F83}">
      <dsp:nvSpPr>
        <dsp:cNvPr id="0" name=""/>
        <dsp:cNvSpPr/>
      </dsp:nvSpPr>
      <dsp:spPr>
        <a:xfrm>
          <a:off x="7615739"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dirty="0"/>
            <a:t>Integrate external data sources, such as weather conditions or public health data, to provide additional context for predictions.</a:t>
          </a:r>
          <a:endParaRPr lang="en-US" sz="1100" kern="1200" dirty="0"/>
        </a:p>
      </dsp:txBody>
      <dsp:txXfrm>
        <a:off x="7615739" y="3206183"/>
        <a:ext cx="1295156" cy="1881363"/>
      </dsp:txXfrm>
    </dsp:sp>
    <dsp:sp modelId="{96158C03-1677-453A-88CE-E446B1B23461}">
      <dsp:nvSpPr>
        <dsp:cNvPr id="0" name=""/>
        <dsp:cNvSpPr/>
      </dsp:nvSpPr>
      <dsp:spPr>
        <a:xfrm>
          <a:off x="9137548" y="1929759"/>
          <a:ext cx="453304" cy="45330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42D28A-3A11-47F1-A16C-8BE9D6A0A5EC}">
      <dsp:nvSpPr>
        <dsp:cNvPr id="0" name=""/>
        <dsp:cNvSpPr/>
      </dsp:nvSpPr>
      <dsp:spPr>
        <a:xfrm>
          <a:off x="9137548" y="2518848"/>
          <a:ext cx="1295156" cy="624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AU" sz="1400" b="1" i="0" kern="1200"/>
            <a:t>Collaborate with Domain Experts</a:t>
          </a:r>
          <a:r>
            <a:rPr lang="en-AU" sz="1400" b="0" i="0" kern="1200"/>
            <a:t>:</a:t>
          </a:r>
          <a:endParaRPr lang="en-US" sz="1400" kern="1200"/>
        </a:p>
      </dsp:txBody>
      <dsp:txXfrm>
        <a:off x="9137548" y="2518848"/>
        <a:ext cx="1295156" cy="624179"/>
      </dsp:txXfrm>
    </dsp:sp>
    <dsp:sp modelId="{6B0939A4-715F-4D00-9506-4B0C076CB343}">
      <dsp:nvSpPr>
        <dsp:cNvPr id="0" name=""/>
        <dsp:cNvSpPr/>
      </dsp:nvSpPr>
      <dsp:spPr>
        <a:xfrm>
          <a:off x="9137548" y="3206183"/>
          <a:ext cx="1295156" cy="188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AU" sz="1100" b="0" i="0" kern="1200" dirty="0"/>
            <a:t>Work with healthcare professionals to identify relevant features and validate the data.</a:t>
          </a:r>
          <a:endParaRPr lang="en-US" sz="1100" kern="1200" dirty="0"/>
        </a:p>
      </dsp:txBody>
      <dsp:txXfrm>
        <a:off x="9137548" y="3206183"/>
        <a:ext cx="1295156" cy="1881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4775B-C1CE-4FF5-96CF-2800819E6FCF}">
      <dsp:nvSpPr>
        <dsp:cNvPr id="0" name=""/>
        <dsp:cNvSpPr/>
      </dsp:nvSpPr>
      <dsp:spPr>
        <a:xfrm>
          <a:off x="1078348" y="409795"/>
          <a:ext cx="1157624" cy="1157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DC86B-A4E2-4873-B714-5CFB37DC5FA9}">
      <dsp:nvSpPr>
        <dsp:cNvPr id="0" name=""/>
        <dsp:cNvSpPr/>
      </dsp:nvSpPr>
      <dsp:spPr>
        <a:xfrm>
          <a:off x="3410" y="16850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AU" sz="2400" b="1" i="0" kern="1200"/>
            <a:t>Resource Allocation</a:t>
          </a:r>
          <a:r>
            <a:rPr lang="en-AU" sz="2400" b="0" i="0" kern="1200"/>
            <a:t>:</a:t>
          </a:r>
          <a:endParaRPr lang="en-US" sz="2400" kern="1200"/>
        </a:p>
      </dsp:txBody>
      <dsp:txXfrm>
        <a:off x="3410" y="1685061"/>
        <a:ext cx="3307499" cy="496124"/>
      </dsp:txXfrm>
    </dsp:sp>
    <dsp:sp modelId="{DEF21783-9EBE-446C-8308-94D5176131DE}">
      <dsp:nvSpPr>
        <dsp:cNvPr id="0" name=""/>
        <dsp:cNvSpPr/>
      </dsp:nvSpPr>
      <dsp:spPr>
        <a:xfrm>
          <a:off x="3410" y="2235903"/>
          <a:ext cx="3307499" cy="909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U" sz="1700" b="0" i="0" kern="1200"/>
            <a:t>Accurate predictions help allocate resources effectively, ensuring adequate staffing and equipment in high-demand areas.</a:t>
          </a:r>
          <a:endParaRPr lang="en-US" sz="1700" kern="1200"/>
        </a:p>
      </dsp:txBody>
      <dsp:txXfrm>
        <a:off x="3410" y="2235903"/>
        <a:ext cx="3307499" cy="909737"/>
      </dsp:txXfrm>
    </dsp:sp>
    <dsp:sp modelId="{6F473090-8219-44AA-8896-3F54C4D1768E}">
      <dsp:nvSpPr>
        <dsp:cNvPr id="0" name=""/>
        <dsp:cNvSpPr/>
      </dsp:nvSpPr>
      <dsp:spPr>
        <a:xfrm>
          <a:off x="4964660" y="409795"/>
          <a:ext cx="1157624" cy="1157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63FDC4-66D9-4306-A8C9-E167C535FD9F}">
      <dsp:nvSpPr>
        <dsp:cNvPr id="0" name=""/>
        <dsp:cNvSpPr/>
      </dsp:nvSpPr>
      <dsp:spPr>
        <a:xfrm>
          <a:off x="3889723" y="16850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AU" sz="2400" b="1" i="0" kern="1200"/>
            <a:t>Operational Efficiency</a:t>
          </a:r>
          <a:r>
            <a:rPr lang="en-AU" sz="2400" b="0" i="0" kern="1200"/>
            <a:t>:</a:t>
          </a:r>
          <a:endParaRPr lang="en-US" sz="2400" kern="1200"/>
        </a:p>
      </dsp:txBody>
      <dsp:txXfrm>
        <a:off x="3889723" y="1685061"/>
        <a:ext cx="3307499" cy="496124"/>
      </dsp:txXfrm>
    </dsp:sp>
    <dsp:sp modelId="{916A5814-EC39-4B49-A044-A547CD1629F2}">
      <dsp:nvSpPr>
        <dsp:cNvPr id="0" name=""/>
        <dsp:cNvSpPr/>
      </dsp:nvSpPr>
      <dsp:spPr>
        <a:xfrm>
          <a:off x="3889723" y="2235903"/>
          <a:ext cx="3307499" cy="909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U" sz="1700" b="0" i="0" kern="1200" dirty="0"/>
            <a:t>Optimised scheduling and reduced bottlenecks lead to more efficient operations.</a:t>
          </a:r>
          <a:endParaRPr lang="en-US" sz="1700" kern="1200" dirty="0"/>
        </a:p>
      </dsp:txBody>
      <dsp:txXfrm>
        <a:off x="3889723" y="2235903"/>
        <a:ext cx="3307499" cy="909737"/>
      </dsp:txXfrm>
    </dsp:sp>
    <dsp:sp modelId="{98D52A81-D515-46C5-8F53-84239A3B1703}">
      <dsp:nvSpPr>
        <dsp:cNvPr id="0" name=""/>
        <dsp:cNvSpPr/>
      </dsp:nvSpPr>
      <dsp:spPr>
        <a:xfrm>
          <a:off x="8850973" y="409795"/>
          <a:ext cx="1157624" cy="11576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0533E2-A06E-4237-A0C4-13545E5C40A2}">
      <dsp:nvSpPr>
        <dsp:cNvPr id="0" name=""/>
        <dsp:cNvSpPr/>
      </dsp:nvSpPr>
      <dsp:spPr>
        <a:xfrm>
          <a:off x="7776035" y="1685061"/>
          <a:ext cx="3307499" cy="496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AU" sz="2400" b="1" i="0" kern="1200"/>
            <a:t>Improved Patient Care</a:t>
          </a:r>
          <a:r>
            <a:rPr lang="en-AU" sz="2400" b="0" i="0" kern="1200"/>
            <a:t>:</a:t>
          </a:r>
          <a:endParaRPr lang="en-US" sz="2400" kern="1200"/>
        </a:p>
      </dsp:txBody>
      <dsp:txXfrm>
        <a:off x="7776035" y="1685061"/>
        <a:ext cx="3307499" cy="496124"/>
      </dsp:txXfrm>
    </dsp:sp>
    <dsp:sp modelId="{D0EF1BE3-CB95-443E-9E0B-87FB2F333071}">
      <dsp:nvSpPr>
        <dsp:cNvPr id="0" name=""/>
        <dsp:cNvSpPr/>
      </dsp:nvSpPr>
      <dsp:spPr>
        <a:xfrm>
          <a:off x="7776035" y="2235903"/>
          <a:ext cx="3307499" cy="909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U" sz="1700" b="0" i="0" kern="1200"/>
            <a:t>Reduced wait times enhance patient satisfaction and outcomes.</a:t>
          </a:r>
          <a:endParaRPr lang="en-US" sz="1700" kern="1200"/>
        </a:p>
      </dsp:txBody>
      <dsp:txXfrm>
        <a:off x="7776035" y="2235903"/>
        <a:ext cx="3307499" cy="909737"/>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459F5-EEA5-47C2-9C39-345A0D1120C4}" type="datetimeFigureOut">
              <a:rPr lang="en-AU" smtClean="0"/>
              <a:t>28/09/2024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9358B-3295-48BD-9EA4-B819E8B48B81}" type="slidenum">
              <a:rPr lang="en-AU" smtClean="0"/>
              <a:t>‹#›</a:t>
            </a:fld>
            <a:endParaRPr lang="en-AU"/>
          </a:p>
        </p:txBody>
      </p:sp>
    </p:spTree>
    <p:extLst>
      <p:ext uri="{BB962C8B-B14F-4D97-AF65-F5344CB8AC3E}">
        <p14:creationId xmlns:p14="http://schemas.microsoft.com/office/powerpoint/2010/main" val="8185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Both models (with and without unsupervised learning features) achieved perfect accuracy, indicating that the original feature (Value) was sufficiently informative for predicting ED wait times.</a:t>
            </a:r>
          </a:p>
          <a:p>
            <a:pPr marL="228600" indent="-228600">
              <a:buAutoNum type="arabicPeriod"/>
            </a:pPr>
            <a:r>
              <a:rPr lang="en-AU" dirty="0"/>
              <a:t>The inclusion of PCA-derived features did not significantly impact the model’s performance, suggesting that the dataset was relatively simple or that the clusters were easily distinguishable based on the Value feature alone.</a:t>
            </a:r>
          </a:p>
          <a:p>
            <a:pPr marL="228600" indent="-228600">
              <a:buAutoNum type="arabicPeriod"/>
            </a:pPr>
            <a:r>
              <a:rPr lang="en-AU" dirty="0"/>
              <a:t>Random Forest Strength: Random Forest is a robust model that can effectively handle the given data even without additional features. Its ensemble nature allows it to capture complex patterns and interactions within the data.</a:t>
            </a:r>
          </a:p>
          <a:p>
            <a:r>
              <a:rPr lang="en-AU" dirty="0"/>
              <a:t>Overfitting: The perfect accuracy (1.0) on both models might indicate potential overfitting, especially if the dataset is small or not very complex. This means the model might be performing exceptionally well on the training and test data but may not generalize as well to new, unseen data.</a:t>
            </a:r>
          </a:p>
          <a:p>
            <a:endParaRPr lang="en-AU" dirty="0"/>
          </a:p>
        </p:txBody>
      </p:sp>
      <p:sp>
        <p:nvSpPr>
          <p:cNvPr id="4" name="Slide Number Placeholder 3"/>
          <p:cNvSpPr>
            <a:spLocks noGrp="1"/>
          </p:cNvSpPr>
          <p:nvPr>
            <p:ph type="sldNum" sz="quarter" idx="5"/>
          </p:nvPr>
        </p:nvSpPr>
        <p:spPr/>
        <p:txBody>
          <a:bodyPr/>
          <a:lstStyle/>
          <a:p>
            <a:fld id="{25B9358B-3295-48BD-9EA4-B819E8B48B81}" type="slidenum">
              <a:rPr lang="en-AU" smtClean="0"/>
              <a:t>10</a:t>
            </a:fld>
            <a:endParaRPr lang="en-AU"/>
          </a:p>
        </p:txBody>
      </p:sp>
    </p:spTree>
    <p:extLst>
      <p:ext uri="{BB962C8B-B14F-4D97-AF65-F5344CB8AC3E}">
        <p14:creationId xmlns:p14="http://schemas.microsoft.com/office/powerpoint/2010/main" val="129378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1084861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1572615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1330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1809041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38431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66047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3908544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2223827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91249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E16D07-0BC1-4276-9633-0E2B684CB4AE}" type="datetimeFigureOut">
              <a:rPr lang="en-AU" smtClean="0"/>
              <a:t>28/09/2024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195681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E16D07-0BC1-4276-9633-0E2B684CB4AE}" type="datetimeFigureOut">
              <a:rPr lang="en-AU" smtClean="0"/>
              <a:t>28/09/2024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2638851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E16D07-0BC1-4276-9633-0E2B684CB4AE}" type="datetimeFigureOut">
              <a:rPr lang="en-AU" smtClean="0"/>
              <a:t>28/09/2024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334738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E16D07-0BC1-4276-9633-0E2B684CB4AE}" type="datetimeFigureOut">
              <a:rPr lang="en-AU" smtClean="0"/>
              <a:t>28/09/2024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137332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16D07-0BC1-4276-9633-0E2B684CB4AE}" type="datetimeFigureOut">
              <a:rPr lang="en-AU" smtClean="0"/>
              <a:t>28/09/2024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627840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E16D07-0BC1-4276-9633-0E2B684CB4AE}" type="datetimeFigureOut">
              <a:rPr lang="en-AU" smtClean="0"/>
              <a:t>28/09/2024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99D0BB8-4362-480B-BD7B-B59264DB4629}" type="slidenum">
              <a:rPr lang="en-AU" smtClean="0"/>
              <a:t>‹#›</a:t>
            </a:fld>
            <a:endParaRPr lang="en-AU"/>
          </a:p>
        </p:txBody>
      </p:sp>
    </p:spTree>
    <p:extLst>
      <p:ext uri="{BB962C8B-B14F-4D97-AF65-F5344CB8AC3E}">
        <p14:creationId xmlns:p14="http://schemas.microsoft.com/office/powerpoint/2010/main" val="350573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99D0BB8-4362-480B-BD7B-B59264DB4629}" type="slidenum">
              <a:rPr lang="en-AU" smtClean="0"/>
              <a:t>‹#›</a:t>
            </a:fld>
            <a:endParaRPr lang="en-AU"/>
          </a:p>
        </p:txBody>
      </p:sp>
      <p:sp>
        <p:nvSpPr>
          <p:cNvPr id="5" name="Date Placeholder 4"/>
          <p:cNvSpPr>
            <a:spLocks noGrp="1"/>
          </p:cNvSpPr>
          <p:nvPr>
            <p:ph type="dt" sz="half" idx="10"/>
          </p:nvPr>
        </p:nvSpPr>
        <p:spPr/>
        <p:txBody>
          <a:bodyPr/>
          <a:lstStyle/>
          <a:p>
            <a:fld id="{92E16D07-0BC1-4276-9633-0E2B684CB4AE}" type="datetimeFigureOut">
              <a:rPr lang="en-AU" smtClean="0"/>
              <a:t>28/09/2024</a:t>
            </a:fld>
            <a:endParaRPr lang="en-AU"/>
          </a:p>
        </p:txBody>
      </p:sp>
    </p:spTree>
    <p:extLst>
      <p:ext uri="{BB962C8B-B14F-4D97-AF65-F5344CB8AC3E}">
        <p14:creationId xmlns:p14="http://schemas.microsoft.com/office/powerpoint/2010/main" val="1282510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2E16D07-0BC1-4276-9633-0E2B684CB4AE}" type="datetimeFigureOut">
              <a:rPr lang="en-AU" smtClean="0"/>
              <a:t>28/09/2024</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99D0BB8-4362-480B-BD7B-B59264DB4629}" type="slidenum">
              <a:rPr lang="en-AU" smtClean="0"/>
              <a:t>‹#›</a:t>
            </a:fld>
            <a:endParaRPr lang="en-AU"/>
          </a:p>
        </p:txBody>
      </p:sp>
    </p:spTree>
    <p:extLst>
      <p:ext uri="{BB962C8B-B14F-4D97-AF65-F5344CB8AC3E}">
        <p14:creationId xmlns:p14="http://schemas.microsoft.com/office/powerpoint/2010/main" val="376091046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octor talking to patient">
            <a:extLst>
              <a:ext uri="{FF2B5EF4-FFF2-40B4-BE49-F238E27FC236}">
                <a16:creationId xmlns:a16="http://schemas.microsoft.com/office/drawing/2014/main" id="{FCFC839B-9443-7F74-BD17-E5A2841926B1}"/>
              </a:ext>
            </a:extLst>
          </p:cNvPr>
          <p:cNvPicPr>
            <a:picLocks noChangeAspect="1"/>
          </p:cNvPicPr>
          <p:nvPr/>
        </p:nvPicPr>
        <p:blipFill>
          <a:blip r:embed="rId2">
            <a:duotone>
              <a:prstClr val="black"/>
              <a:prstClr val="white"/>
            </a:duotone>
            <a:extLst>
              <a:ext uri="{28A0092B-C50C-407E-A947-70E740481C1C}">
                <a14:useLocalDpi xmlns:a14="http://schemas.microsoft.com/office/drawing/2010/main" val="0"/>
              </a:ext>
            </a:extLst>
          </a:blip>
          <a:srcRect l="7728" t="1834" r="24519" b="-1"/>
          <a:stretch/>
        </p:blipFill>
        <p:spPr>
          <a:xfrm>
            <a:off x="5097780" y="-1"/>
            <a:ext cx="7091044" cy="6858001"/>
          </a:xfrm>
          <a:custGeom>
            <a:avLst/>
            <a:gdLst/>
            <a:ahLst/>
            <a:cxnLst/>
            <a:rect l="l" t="t" r="r" b="b"/>
            <a:pathLst>
              <a:path w="7091044" h="6858001">
                <a:moveTo>
                  <a:pt x="405750" y="0"/>
                </a:moveTo>
                <a:lnTo>
                  <a:pt x="7091044" y="0"/>
                </a:lnTo>
                <a:lnTo>
                  <a:pt x="7091044" y="6858001"/>
                </a:lnTo>
                <a:lnTo>
                  <a:pt x="53572" y="6858001"/>
                </a:lnTo>
                <a:lnTo>
                  <a:pt x="1828991" y="4521201"/>
                </a:lnTo>
                <a:close/>
                <a:moveTo>
                  <a:pt x="0" y="0"/>
                </a:moveTo>
                <a:lnTo>
                  <a:pt x="405750" y="0"/>
                </a:lnTo>
                <a:lnTo>
                  <a:pt x="0" y="434"/>
                </a:lnTo>
                <a:close/>
              </a:path>
            </a:pathLst>
          </a:custGeom>
        </p:spPr>
      </p:pic>
      <p:sp>
        <p:nvSpPr>
          <p:cNvPr id="3" name="Subtitle 2">
            <a:extLst>
              <a:ext uri="{FF2B5EF4-FFF2-40B4-BE49-F238E27FC236}">
                <a16:creationId xmlns:a16="http://schemas.microsoft.com/office/drawing/2014/main" id="{2AD6CF03-5DC4-B668-9E97-E4142B2EE3CF}"/>
              </a:ext>
            </a:extLst>
          </p:cNvPr>
          <p:cNvSpPr>
            <a:spLocks noGrp="1"/>
          </p:cNvSpPr>
          <p:nvPr>
            <p:ph type="subTitle" idx="1"/>
          </p:nvPr>
        </p:nvSpPr>
        <p:spPr>
          <a:xfrm>
            <a:off x="745068" y="4404549"/>
            <a:ext cx="5113217" cy="1096901"/>
          </a:xfrm>
        </p:spPr>
        <p:txBody>
          <a:bodyPr>
            <a:normAutofit/>
          </a:bodyPr>
          <a:lstStyle/>
          <a:p>
            <a:pPr algn="ctr"/>
            <a:r>
              <a:rPr lang="en-AU" sz="1600" dirty="0"/>
              <a:t>Mini Project 3</a:t>
            </a:r>
          </a:p>
          <a:p>
            <a:pPr algn="ctr"/>
            <a:r>
              <a:rPr lang="en-AU" sz="1600" dirty="0"/>
              <a:t>Presented by: Nicole Perez</a:t>
            </a:r>
          </a:p>
          <a:p>
            <a:pPr algn="ctr"/>
            <a:r>
              <a:rPr lang="en-AU" sz="1600" dirty="0"/>
              <a:t>September 28, 2024</a:t>
            </a:r>
          </a:p>
        </p:txBody>
      </p:sp>
      <p:cxnSp>
        <p:nvCxnSpPr>
          <p:cNvPr id="10" name="Straight Connector 9">
            <a:extLst>
              <a:ext uri="{FF2B5EF4-FFF2-40B4-BE49-F238E27FC236}">
                <a16:creationId xmlns:a16="http://schemas.microsoft.com/office/drawing/2014/main" id="{27A85E05-9D34-4977-8352-DB39569974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CDED616-E554-4DB6-9F28-08F38A64A9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8CDA3497-1EDA-4EB3-9C27-4D9835D30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41F9764E-9AA0-49A3-9EA2-885EE991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FA3A4F4A-4DC4-43F2-AC2D-06211A812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84CFB374-B343-457A-B567-B4D784B1F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0597FEEE-1E11-4396-BB69-B43FA92F9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A2DB2F81-3E68-4044-B7C2-03DEEC50D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DC2F7294-2397-4C96-AB1E-E66CDEA3B5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7" name="Title 6">
            <a:extLst>
              <a:ext uri="{FF2B5EF4-FFF2-40B4-BE49-F238E27FC236}">
                <a16:creationId xmlns:a16="http://schemas.microsoft.com/office/drawing/2014/main" id="{8A9F6C90-64FF-1F1D-3E8E-BEC8857BAC23}"/>
              </a:ext>
            </a:extLst>
          </p:cNvPr>
          <p:cNvSpPr>
            <a:spLocks noGrp="1"/>
          </p:cNvSpPr>
          <p:nvPr>
            <p:ph type="ctrTitle"/>
          </p:nvPr>
        </p:nvSpPr>
        <p:spPr>
          <a:xfrm>
            <a:off x="446648" y="3589867"/>
            <a:ext cx="6258952" cy="735955"/>
          </a:xfrm>
        </p:spPr>
        <p:txBody>
          <a:bodyPr/>
          <a:lstStyle/>
          <a:p>
            <a:pPr algn="ctr"/>
            <a:r>
              <a:rPr lang="en-AU" sz="3600" b="1" dirty="0">
                <a:solidFill>
                  <a:schemeClr val="tx1"/>
                </a:solidFill>
              </a:rPr>
              <a:t>Optimising Mental Health ED Wait Times in Australia </a:t>
            </a:r>
            <a:br>
              <a:rPr lang="en-AU" sz="3200" b="1" dirty="0"/>
            </a:br>
            <a:r>
              <a:rPr lang="en-AU" sz="3200" b="1" dirty="0"/>
              <a:t> </a:t>
            </a:r>
            <a:r>
              <a:rPr lang="en-AU" sz="1600" b="1" i="1" dirty="0"/>
              <a:t>Delivering Better Patient Care Through Predictive Analytics</a:t>
            </a:r>
            <a:endParaRPr lang="en-AU" sz="3200" b="1" i="1" dirty="0"/>
          </a:p>
        </p:txBody>
      </p:sp>
    </p:spTree>
    <p:extLst>
      <p:ext uri="{BB962C8B-B14F-4D97-AF65-F5344CB8AC3E}">
        <p14:creationId xmlns:p14="http://schemas.microsoft.com/office/powerpoint/2010/main" val="20454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0"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cxnSp>
          <p:nvCxnSpPr>
            <p:cNvPr id="33" name="Straight Connector 32">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Isosceles Triangle 14">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Isosceles Triangle 18">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900112" y="181462"/>
            <a:ext cx="8467726" cy="619537"/>
          </a:xfrm>
        </p:spPr>
        <p:txBody>
          <a:bodyPr vert="horz" lIns="91440" tIns="45720" rIns="91440" bIns="45720" rtlCol="0" anchor="b">
            <a:normAutofit fontScale="90000"/>
          </a:bodyPr>
          <a:lstStyle/>
          <a:p>
            <a:pPr algn="ctr">
              <a:lnSpc>
                <a:spcPct val="90000"/>
              </a:lnSpc>
              <a:spcAft>
                <a:spcPts val="800"/>
              </a:spcAft>
            </a:pPr>
            <a:r>
              <a:rPr lang="en-US" sz="2000" b="1">
                <a:effectLst/>
              </a:rPr>
              <a:t>Feature Engineering </a:t>
            </a:r>
            <a:br>
              <a:rPr lang="en-US" sz="2000" b="1"/>
            </a:br>
            <a:r>
              <a:rPr lang="en-US" sz="2000" b="1"/>
              <a:t>Comparison of Model with and without Unsupervised Learning Features</a:t>
            </a:r>
            <a:endParaRPr lang="en-US" sz="2000" b="1" dirty="0">
              <a:effectLst/>
            </a:endParaRPr>
          </a:p>
        </p:txBody>
      </p:sp>
      <p:pic>
        <p:nvPicPr>
          <p:cNvPr id="4" name="Picture 3" descr="A screenshot of a computer program&#10;&#10;Description automatically generated">
            <a:extLst>
              <a:ext uri="{FF2B5EF4-FFF2-40B4-BE49-F238E27FC236}">
                <a16:creationId xmlns:a16="http://schemas.microsoft.com/office/drawing/2014/main" id="{CC3785C7-2251-DFC6-0982-568CD21FBE2E}"/>
              </a:ext>
            </a:extLst>
          </p:cNvPr>
          <p:cNvPicPr>
            <a:picLocks noChangeAspect="1"/>
          </p:cNvPicPr>
          <p:nvPr/>
        </p:nvPicPr>
        <p:blipFill>
          <a:blip r:embed="rId3"/>
          <a:stretch>
            <a:fillRect/>
          </a:stretch>
        </p:blipFill>
        <p:spPr>
          <a:xfrm>
            <a:off x="3202706" y="1038639"/>
            <a:ext cx="4559673" cy="3040626"/>
          </a:xfrm>
          <a:prstGeom prst="rect">
            <a:avLst/>
          </a:prstGeom>
        </p:spPr>
      </p:pic>
      <p:graphicFrame>
        <p:nvGraphicFramePr>
          <p:cNvPr id="54" name="TextBox 51">
            <a:extLst>
              <a:ext uri="{FF2B5EF4-FFF2-40B4-BE49-F238E27FC236}">
                <a16:creationId xmlns:a16="http://schemas.microsoft.com/office/drawing/2014/main" id="{B6C6BCB1-2348-723E-4FE3-333D748F42AC}"/>
              </a:ext>
            </a:extLst>
          </p:cNvPr>
          <p:cNvGraphicFramePr/>
          <p:nvPr>
            <p:extLst>
              <p:ext uri="{D42A27DB-BD31-4B8C-83A1-F6EECF244321}">
                <p14:modId xmlns:p14="http://schemas.microsoft.com/office/powerpoint/2010/main" val="1765916127"/>
              </p:ext>
            </p:extLst>
          </p:nvPr>
        </p:nvGraphicFramePr>
        <p:xfrm>
          <a:off x="1044899" y="3889556"/>
          <a:ext cx="8558544" cy="36012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845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77334" y="609600"/>
            <a:ext cx="8596668" cy="1320800"/>
          </a:xfrm>
        </p:spPr>
        <p:txBody>
          <a:bodyPr vert="horz" lIns="91440" tIns="45720" rIns="91440" bIns="45720" rtlCol="0" anchor="t">
            <a:normAutofit/>
          </a:bodyPr>
          <a:lstStyle/>
          <a:p>
            <a:pPr algn="ctr">
              <a:spcAft>
                <a:spcPts val="800"/>
              </a:spcAft>
            </a:pPr>
            <a:r>
              <a:rPr lang="en-US" b="1">
                <a:effectLst/>
              </a:rPr>
              <a:t>Recommendations for Future Improvements</a:t>
            </a:r>
            <a:endParaRPr lang="en-US" b="1" dirty="0">
              <a:effectLst/>
            </a:endParaRPr>
          </a:p>
        </p:txBody>
      </p:sp>
      <p:graphicFrame>
        <p:nvGraphicFramePr>
          <p:cNvPr id="7" name="TextBox 4">
            <a:extLst>
              <a:ext uri="{FF2B5EF4-FFF2-40B4-BE49-F238E27FC236}">
                <a16:creationId xmlns:a16="http://schemas.microsoft.com/office/drawing/2014/main" id="{6DCFCB12-89B1-6BC1-D0B3-C1B98D6BF719}"/>
              </a:ext>
            </a:extLst>
          </p:cNvPr>
          <p:cNvGraphicFramePr/>
          <p:nvPr>
            <p:extLst>
              <p:ext uri="{D42A27DB-BD31-4B8C-83A1-F6EECF244321}">
                <p14:modId xmlns:p14="http://schemas.microsoft.com/office/powerpoint/2010/main" val="260228230"/>
              </p:ext>
            </p:extLst>
          </p:nvPr>
        </p:nvGraphicFramePr>
        <p:xfrm>
          <a:off x="356418" y="1063347"/>
          <a:ext cx="10439401" cy="7017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2894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94F95D-89EF-455B-9F54-0F4231363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612B9F8D-6DD1-481E-8CCE-81A7EEB15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17" name="Straight Connector 16">
              <a:extLst>
                <a:ext uri="{FF2B5EF4-FFF2-40B4-BE49-F238E27FC236}">
                  <a16:creationId xmlns:a16="http://schemas.microsoft.com/office/drawing/2014/main" id="{BD531F65-BE00-4220-96DD-64DD545E03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5BD48B8-B8E0-4EC6-889B-B9D503585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4CB88335-CEFC-4E93-A849-B293A59F0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5">
              <a:extLst>
                <a:ext uri="{FF2B5EF4-FFF2-40B4-BE49-F238E27FC236}">
                  <a16:creationId xmlns:a16="http://schemas.microsoft.com/office/drawing/2014/main" id="{A68404B5-9CA3-4B1B-A75D-54F36B1B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Isosceles Triangle 20">
              <a:extLst>
                <a:ext uri="{FF2B5EF4-FFF2-40B4-BE49-F238E27FC236}">
                  <a16:creationId xmlns:a16="http://schemas.microsoft.com/office/drawing/2014/main" id="{7260DE41-7357-49EC-A4FF-41B666696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7">
              <a:extLst>
                <a:ext uri="{FF2B5EF4-FFF2-40B4-BE49-F238E27FC236}">
                  <a16:creationId xmlns:a16="http://schemas.microsoft.com/office/drawing/2014/main" id="{1D9D87BA-A306-430B-8BCF-468FF820D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Rectangle 28">
              <a:extLst>
                <a:ext uri="{FF2B5EF4-FFF2-40B4-BE49-F238E27FC236}">
                  <a16:creationId xmlns:a16="http://schemas.microsoft.com/office/drawing/2014/main" id="{39F522E6-2DF0-48FC-873D-74BF21019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1015C585-0283-4901-9837-57DD565CE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5" name="Isosceles Triangle 24">
              <a:extLst>
                <a:ext uri="{FF2B5EF4-FFF2-40B4-BE49-F238E27FC236}">
                  <a16:creationId xmlns:a16="http://schemas.microsoft.com/office/drawing/2014/main" id="{CB6D253E-04B9-4649-B17B-DE58968B2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77334" y="4765972"/>
            <a:ext cx="8596668" cy="1320800"/>
          </a:xfrm>
        </p:spPr>
        <p:txBody>
          <a:bodyPr vert="horz" lIns="91440" tIns="45720" rIns="91440" bIns="45720" rtlCol="0" anchor="ctr">
            <a:normAutofit/>
          </a:bodyPr>
          <a:lstStyle/>
          <a:p>
            <a:pPr>
              <a:spcAft>
                <a:spcPts val="800"/>
              </a:spcAft>
            </a:pPr>
            <a:r>
              <a:rPr lang="en-US" sz="4400" b="1">
                <a:solidFill>
                  <a:schemeClr val="bg1"/>
                </a:solidFill>
                <a:effectLst/>
              </a:rPr>
              <a:t>Business value</a:t>
            </a:r>
            <a:endParaRPr lang="en-US" sz="4400">
              <a:solidFill>
                <a:schemeClr val="bg1"/>
              </a:solidFill>
              <a:effectLst/>
            </a:endParaRPr>
          </a:p>
        </p:txBody>
      </p:sp>
      <p:sp useBgFill="1">
        <p:nvSpPr>
          <p:cNvPr id="27" name="Rectangle 26">
            <a:extLst>
              <a:ext uri="{FF2B5EF4-FFF2-40B4-BE49-F238E27FC236}">
                <a16:creationId xmlns:a16="http://schemas.microsoft.com/office/drawing/2014/main" id="{A1AE21A0-AA96-4557-AB48-66255CF0A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extBox 7">
            <a:extLst>
              <a:ext uri="{FF2B5EF4-FFF2-40B4-BE49-F238E27FC236}">
                <a16:creationId xmlns:a16="http://schemas.microsoft.com/office/drawing/2014/main" id="{07A6965F-135D-3B24-06C3-745E2E8A6B4E}"/>
              </a:ext>
            </a:extLst>
          </p:cNvPr>
          <p:cNvGraphicFramePr/>
          <p:nvPr>
            <p:extLst>
              <p:ext uri="{D42A27DB-BD31-4B8C-83A1-F6EECF244321}">
                <p14:modId xmlns:p14="http://schemas.microsoft.com/office/powerpoint/2010/main" val="3549436150"/>
              </p:ext>
            </p:extLst>
          </p:nvPr>
        </p:nvGraphicFramePr>
        <p:xfrm>
          <a:off x="642938" y="642938"/>
          <a:ext cx="11086946" cy="3555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99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DFBBA17-68C1-41F9-89F3-78F3F2DB9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44" name="Freeform 14">
              <a:extLst>
                <a:ext uri="{FF2B5EF4-FFF2-40B4-BE49-F238E27FC236}">
                  <a16:creationId xmlns:a16="http://schemas.microsoft.com/office/drawing/2014/main" id="{3054DDBF-C387-4540-A45A-F9BEB040C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cxnSp>
          <p:nvCxnSpPr>
            <p:cNvPr id="45" name="Straight Connector 44">
              <a:extLst>
                <a:ext uri="{FF2B5EF4-FFF2-40B4-BE49-F238E27FC236}">
                  <a16:creationId xmlns:a16="http://schemas.microsoft.com/office/drawing/2014/main" id="{7BD859CE-CE14-4780-AE18-EAE4B3284B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0B8A132-768E-483C-A30F-37EB64E04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F81F31DC-17B7-43F3-B8DB-CA79E1A1E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8" name="Rectangle 25">
              <a:extLst>
                <a:ext uri="{FF2B5EF4-FFF2-40B4-BE49-F238E27FC236}">
                  <a16:creationId xmlns:a16="http://schemas.microsoft.com/office/drawing/2014/main" id="{66612D03-B350-4569-BA9B-D1E1F914A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9" name="Isosceles Triangle 48">
              <a:extLst>
                <a:ext uri="{FF2B5EF4-FFF2-40B4-BE49-F238E27FC236}">
                  <a16:creationId xmlns:a16="http://schemas.microsoft.com/office/drawing/2014/main" id="{C382562E-51EA-49FC-9CA9-9E3E9FCFA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0" name="Rectangle 27">
              <a:extLst>
                <a:ext uri="{FF2B5EF4-FFF2-40B4-BE49-F238E27FC236}">
                  <a16:creationId xmlns:a16="http://schemas.microsoft.com/office/drawing/2014/main" id="{F202B3CB-9607-4519-9EB5-286A461D8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1" name="Rectangle 28">
              <a:extLst>
                <a:ext uri="{FF2B5EF4-FFF2-40B4-BE49-F238E27FC236}">
                  <a16:creationId xmlns:a16="http://schemas.microsoft.com/office/drawing/2014/main" id="{8635CEA0-18EC-41D7-BFAE-B45A7669C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2" name="Rectangle 29">
              <a:extLst>
                <a:ext uri="{FF2B5EF4-FFF2-40B4-BE49-F238E27FC236}">
                  <a16:creationId xmlns:a16="http://schemas.microsoft.com/office/drawing/2014/main" id="{FC79C36B-0CF0-4AA7-A3BF-42D6B9317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3" name="Isosceles Triangle 52">
              <a:extLst>
                <a:ext uri="{FF2B5EF4-FFF2-40B4-BE49-F238E27FC236}">
                  <a16:creationId xmlns:a16="http://schemas.microsoft.com/office/drawing/2014/main" id="{1D6C24F4-F8D2-44C2-8CFA-D14C5561D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pic>
        <p:nvPicPr>
          <p:cNvPr id="7" name="Picture 6" descr="Genetic test results on a digital tablet">
            <a:extLst>
              <a:ext uri="{FF2B5EF4-FFF2-40B4-BE49-F238E27FC236}">
                <a16:creationId xmlns:a16="http://schemas.microsoft.com/office/drawing/2014/main" id="{A23A514F-ED26-DB7D-EE7F-F0C6B4A6A8DD}"/>
              </a:ext>
            </a:extLst>
          </p:cNvPr>
          <p:cNvPicPr>
            <a:picLocks noChangeAspect="1"/>
          </p:cNvPicPr>
          <p:nvPr/>
        </p:nvPicPr>
        <p:blipFill>
          <a:blip r:embed="rId2">
            <a:duotone>
              <a:prstClr val="black"/>
              <a:prstClr val="white"/>
            </a:duotone>
            <a:extLst>
              <a:ext uri="{28A0092B-C50C-407E-A947-70E740481C1C}">
                <a14:useLocalDpi xmlns:a14="http://schemas.microsoft.com/office/drawing/2010/main" val="0"/>
              </a:ext>
            </a:extLst>
          </a:blip>
          <a:srcRect l="13400" r="-3" b="-3"/>
          <a:stretch/>
        </p:blipFill>
        <p:spPr>
          <a:xfrm>
            <a:off x="5123543" y="-1"/>
            <a:ext cx="5201036" cy="4504344"/>
          </a:xfrm>
          <a:custGeom>
            <a:avLst/>
            <a:gdLst/>
            <a:ahLst/>
            <a:cxnLst/>
            <a:rect l="l" t="t" r="r" b="b"/>
            <a:pathLst>
              <a:path w="5201036" h="4504344">
                <a:moveTo>
                  <a:pt x="379987" y="0"/>
                </a:moveTo>
                <a:lnTo>
                  <a:pt x="5201036" y="0"/>
                </a:lnTo>
                <a:lnTo>
                  <a:pt x="1797922" y="4504344"/>
                </a:lnTo>
                <a:close/>
                <a:moveTo>
                  <a:pt x="0" y="0"/>
                </a:moveTo>
                <a:lnTo>
                  <a:pt x="379987" y="0"/>
                </a:lnTo>
                <a:lnTo>
                  <a:pt x="0" y="407"/>
                </a:lnTo>
                <a:close/>
              </a:path>
            </a:pathLst>
          </a:custGeom>
        </p:spPr>
      </p:pic>
      <p:pic>
        <p:nvPicPr>
          <p:cNvPr id="5" name="Picture 4" descr="Doctor explaining something to an older woman">
            <a:extLst>
              <a:ext uri="{FF2B5EF4-FFF2-40B4-BE49-F238E27FC236}">
                <a16:creationId xmlns:a16="http://schemas.microsoft.com/office/drawing/2014/main" id="{F2F3924B-1BE6-C4BB-A847-CAA28C8FB36E}"/>
              </a:ext>
            </a:extLst>
          </p:cNvPr>
          <p:cNvPicPr>
            <a:picLocks noChangeAspect="1"/>
          </p:cNvPicPr>
          <p:nvPr/>
        </p:nvPicPr>
        <p:blipFill>
          <a:blip r:embed="rId3">
            <a:duotone>
              <a:prstClr val="black"/>
              <a:prstClr val="white"/>
            </a:duotone>
            <a:extLst>
              <a:ext uri="{28A0092B-C50C-407E-A947-70E740481C1C}">
                <a14:useLocalDpi xmlns:a14="http://schemas.microsoft.com/office/drawing/2010/main" val="0"/>
              </a:ext>
            </a:extLst>
          </a:blip>
          <a:srcRect l="31606" r="-2" b="-2"/>
          <a:stretch/>
        </p:blipFill>
        <p:spPr>
          <a:xfrm>
            <a:off x="5161901" y="-1"/>
            <a:ext cx="7026923" cy="6858001"/>
          </a:xfrm>
          <a:custGeom>
            <a:avLst/>
            <a:gdLst/>
            <a:ahLst/>
            <a:cxnLst/>
            <a:rect l="l" t="t" r="r" b="b"/>
            <a:pathLst>
              <a:path w="7026923" h="6858001">
                <a:moveTo>
                  <a:pt x="5181345" y="0"/>
                </a:moveTo>
                <a:lnTo>
                  <a:pt x="7026923" y="0"/>
                </a:lnTo>
                <a:lnTo>
                  <a:pt x="7026923" y="6858001"/>
                </a:lnTo>
                <a:lnTo>
                  <a:pt x="0" y="6858001"/>
                </a:lnTo>
                <a:close/>
              </a:path>
            </a:pathLst>
          </a:custGeom>
        </p:spPr>
      </p:pic>
      <p:sp>
        <p:nvSpPr>
          <p:cNvPr id="2" name="Title 1">
            <a:extLst>
              <a:ext uri="{FF2B5EF4-FFF2-40B4-BE49-F238E27FC236}">
                <a16:creationId xmlns:a16="http://schemas.microsoft.com/office/drawing/2014/main" id="{352314B8-50F4-ACCA-05B7-64DF915EC2EA}"/>
              </a:ext>
            </a:extLst>
          </p:cNvPr>
          <p:cNvSpPr>
            <a:spLocks noGrp="1"/>
          </p:cNvSpPr>
          <p:nvPr>
            <p:ph type="title"/>
          </p:nvPr>
        </p:nvSpPr>
        <p:spPr>
          <a:xfrm>
            <a:off x="826000" y="4034869"/>
            <a:ext cx="5111631" cy="1646302"/>
          </a:xfrm>
        </p:spPr>
        <p:txBody>
          <a:bodyPr vert="horz" lIns="91440" tIns="45720" rIns="91440" bIns="45720" rtlCol="0" anchor="b">
            <a:noAutofit/>
          </a:bodyPr>
          <a:lstStyle/>
          <a:p>
            <a:pPr>
              <a:lnSpc>
                <a:spcPct val="90000"/>
              </a:lnSpc>
            </a:pPr>
            <a:r>
              <a:rPr lang="en-US" sz="1600" b="0" i="0" dirty="0">
                <a:solidFill>
                  <a:schemeClr val="tx1"/>
                </a:solidFill>
                <a:effectLst/>
              </a:rPr>
              <a:t>Predictive analytics, particularly using robust models like Random Forest, can significantly </a:t>
            </a:r>
            <a:r>
              <a:rPr lang="en-US" sz="1600" b="0" i="0">
                <a:solidFill>
                  <a:schemeClr val="tx1"/>
                </a:solidFill>
                <a:effectLst/>
              </a:rPr>
              <a:t>optimise</a:t>
            </a:r>
            <a:r>
              <a:rPr lang="en-US" sz="1600" b="0" i="0" dirty="0">
                <a:solidFill>
                  <a:schemeClr val="tx1"/>
                </a:solidFill>
                <a:effectLst/>
              </a:rPr>
              <a:t> ED wait times in mental health settings. By leveraging data insights, healthcare administrators can make informed decisions to allocate resources efficiently, improve operational workflows, and ultimately deliver better patient care.</a:t>
            </a:r>
            <a:br>
              <a:rPr lang="en-US" sz="1600" b="0" i="0" dirty="0">
                <a:solidFill>
                  <a:schemeClr val="tx1"/>
                </a:solidFill>
                <a:effectLst/>
              </a:rPr>
            </a:br>
            <a:br>
              <a:rPr lang="en-US" sz="1600" b="0" i="0" dirty="0">
                <a:solidFill>
                  <a:schemeClr val="tx1"/>
                </a:solidFill>
                <a:effectLst/>
              </a:rPr>
            </a:br>
            <a:r>
              <a:rPr lang="en-US" sz="1600" b="0" i="0" dirty="0">
                <a:solidFill>
                  <a:schemeClr val="tx1"/>
                </a:solidFill>
                <a:effectLst/>
              </a:rPr>
              <a:t>Continuous improvement of the dataset and model, along with collaboration with domain experts, will ensure sustained success in optimizing ED wait times.</a:t>
            </a:r>
            <a:br>
              <a:rPr lang="en-US" sz="1600" b="0" i="0" dirty="0">
                <a:solidFill>
                  <a:schemeClr val="tx1"/>
                </a:solidFill>
                <a:effectLst/>
              </a:rPr>
            </a:br>
            <a:br>
              <a:rPr lang="en-US" sz="1600" b="0" i="0" dirty="0">
                <a:solidFill>
                  <a:schemeClr val="tx1"/>
                </a:solidFill>
                <a:effectLst/>
              </a:rPr>
            </a:br>
            <a:br>
              <a:rPr lang="en-US" sz="1600" b="0" i="0" dirty="0">
                <a:solidFill>
                  <a:schemeClr val="tx1"/>
                </a:solidFill>
                <a:effectLst/>
              </a:rPr>
            </a:br>
            <a:r>
              <a:rPr lang="en-US" sz="1600" b="0" i="0" dirty="0">
                <a:solidFill>
                  <a:schemeClr val="tx1"/>
                </a:solidFill>
                <a:effectLst/>
              </a:rPr>
              <a:t>By implementing these strategies, Australia can enhance the quality of mental health services, ensuring timely and effective care for patients in need.</a:t>
            </a:r>
            <a:br>
              <a:rPr lang="en-US" sz="1600" b="0" i="0" dirty="0">
                <a:solidFill>
                  <a:schemeClr val="tx1"/>
                </a:solidFill>
                <a:effectLst/>
              </a:rPr>
            </a:br>
            <a:endParaRPr lang="en-US" sz="1600" dirty="0">
              <a:solidFill>
                <a:schemeClr val="tx1"/>
              </a:solidFill>
            </a:endParaRPr>
          </a:p>
        </p:txBody>
      </p:sp>
      <p:cxnSp>
        <p:nvCxnSpPr>
          <p:cNvPr id="55" name="Straight Connector 54">
            <a:extLst>
              <a:ext uri="{FF2B5EF4-FFF2-40B4-BE49-F238E27FC236}">
                <a16:creationId xmlns:a16="http://schemas.microsoft.com/office/drawing/2014/main" id="{008A41E7-5B20-46D1-A935-3559E3B11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935865" y="-1"/>
            <a:ext cx="3403114" cy="45043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97E8B8-A0BE-4CEA-BBEB-AAD3C8E21E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C7162CD-C064-4137-98CC-C44071554D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Rectangle 23">
            <a:extLst>
              <a:ext uri="{FF2B5EF4-FFF2-40B4-BE49-F238E27FC236}">
                <a16:creationId xmlns:a16="http://schemas.microsoft.com/office/drawing/2014/main" id="{C4828CC0-BA0E-41E7-926C-DD910694E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63" name="Rectangle 25">
            <a:extLst>
              <a:ext uri="{FF2B5EF4-FFF2-40B4-BE49-F238E27FC236}">
                <a16:creationId xmlns:a16="http://schemas.microsoft.com/office/drawing/2014/main" id="{4EB2A0A7-8673-4BFF-B2FC-24EABD3C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65" name="Isosceles Triangle 24">
            <a:extLst>
              <a:ext uri="{FF2B5EF4-FFF2-40B4-BE49-F238E27FC236}">
                <a16:creationId xmlns:a16="http://schemas.microsoft.com/office/drawing/2014/main" id="{81DCDECE-436A-4F81-811E-A9234C76D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67" name="Rectangle 27">
            <a:extLst>
              <a:ext uri="{FF2B5EF4-FFF2-40B4-BE49-F238E27FC236}">
                <a16:creationId xmlns:a16="http://schemas.microsoft.com/office/drawing/2014/main" id="{DEC951E0-7EF9-47C6-881B-3C612FB1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69" name="Rectangle 28">
            <a:extLst>
              <a:ext uri="{FF2B5EF4-FFF2-40B4-BE49-F238E27FC236}">
                <a16:creationId xmlns:a16="http://schemas.microsoft.com/office/drawing/2014/main" id="{4B68D929-47C4-44DC-B151-E16A537FE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71" name="Rectangle 29">
            <a:extLst>
              <a:ext uri="{FF2B5EF4-FFF2-40B4-BE49-F238E27FC236}">
                <a16:creationId xmlns:a16="http://schemas.microsoft.com/office/drawing/2014/main" id="{FF592D24-12E7-48F6-BA1B-B08C167A9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4" name="Isosceles Triangle 29">
            <a:extLst>
              <a:ext uri="{FF2B5EF4-FFF2-40B4-BE49-F238E27FC236}">
                <a16:creationId xmlns:a16="http://schemas.microsoft.com/office/drawing/2014/main" id="{39B33B23-C1FE-4D88-8F89-7566E718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 name="TextBox 8">
            <a:extLst>
              <a:ext uri="{FF2B5EF4-FFF2-40B4-BE49-F238E27FC236}">
                <a16:creationId xmlns:a16="http://schemas.microsoft.com/office/drawing/2014/main" id="{834CBB6E-ED15-CA54-886E-A7603279E55F}"/>
              </a:ext>
            </a:extLst>
          </p:cNvPr>
          <p:cNvSpPr txBox="1"/>
          <p:nvPr/>
        </p:nvSpPr>
        <p:spPr>
          <a:xfrm>
            <a:off x="1016624" y="365941"/>
            <a:ext cx="6100916" cy="461665"/>
          </a:xfrm>
          <a:prstGeom prst="rect">
            <a:avLst/>
          </a:prstGeom>
          <a:noFill/>
        </p:spPr>
        <p:txBody>
          <a:bodyPr wrap="square">
            <a:spAutoFit/>
          </a:bodyPr>
          <a:lstStyle/>
          <a:p>
            <a:r>
              <a:rPr lang="en-US" sz="2400" b="1" dirty="0">
                <a:solidFill>
                  <a:schemeClr val="accent1"/>
                </a:solidFill>
              </a:rPr>
              <a:t>Conclusion</a:t>
            </a:r>
            <a:endParaRPr lang="en-AU" b="1" dirty="0">
              <a:solidFill>
                <a:schemeClr val="accent1"/>
              </a:solidFill>
            </a:endParaRPr>
          </a:p>
        </p:txBody>
      </p:sp>
    </p:spTree>
    <p:extLst>
      <p:ext uri="{BB962C8B-B14F-4D97-AF65-F5344CB8AC3E}">
        <p14:creationId xmlns:p14="http://schemas.microsoft.com/office/powerpoint/2010/main" val="1447522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5807245" y="982172"/>
            <a:ext cx="3737268" cy="775855"/>
          </a:xfrm>
        </p:spPr>
        <p:txBody>
          <a:bodyPr>
            <a:normAutofit/>
          </a:bodyPr>
          <a:lstStyle/>
          <a:p>
            <a:r>
              <a:rPr lang="en-AU" b="1" dirty="0"/>
              <a:t>Introduction</a:t>
            </a:r>
          </a:p>
        </p:txBody>
      </p:sp>
      <p:sp>
        <p:nvSpPr>
          <p:cNvPr id="3" name="Content Placeholder 2">
            <a:extLst>
              <a:ext uri="{FF2B5EF4-FFF2-40B4-BE49-F238E27FC236}">
                <a16:creationId xmlns:a16="http://schemas.microsoft.com/office/drawing/2014/main" id="{664DCACF-68F5-6002-B6EA-1713BF0C7986}"/>
              </a:ext>
            </a:extLst>
          </p:cNvPr>
          <p:cNvSpPr>
            <a:spLocks noGrp="1"/>
          </p:cNvSpPr>
          <p:nvPr>
            <p:ph idx="1"/>
          </p:nvPr>
        </p:nvSpPr>
        <p:spPr>
          <a:xfrm>
            <a:off x="5098726" y="2062827"/>
            <a:ext cx="4756473" cy="3880773"/>
          </a:xfrm>
        </p:spPr>
        <p:txBody>
          <a:bodyPr>
            <a:normAutofit/>
          </a:bodyPr>
          <a:lstStyle/>
          <a:p>
            <a:pPr>
              <a:lnSpc>
                <a:spcPct val="90000"/>
              </a:lnSpc>
            </a:pPr>
            <a:r>
              <a:rPr lang="en-AU" dirty="0"/>
              <a:t>Emergency departments (EDs) in Australia face significant challenges in managing wait times, particularly for mental health patients. </a:t>
            </a:r>
          </a:p>
          <a:p>
            <a:pPr>
              <a:lnSpc>
                <a:spcPct val="90000"/>
              </a:lnSpc>
            </a:pPr>
            <a:endParaRPr lang="en-AU" dirty="0"/>
          </a:p>
          <a:p>
            <a:pPr>
              <a:lnSpc>
                <a:spcPct val="90000"/>
              </a:lnSpc>
            </a:pPr>
            <a:r>
              <a:rPr lang="en-AU" dirty="0"/>
              <a:t>Long wait times can lead to increased </a:t>
            </a:r>
            <a:r>
              <a:rPr lang="en-AU" b="1" dirty="0">
                <a:solidFill>
                  <a:srgbClr val="FF0000"/>
                </a:solidFill>
              </a:rPr>
              <a:t>patient distress, poor health outcomes, and inefficiencies </a:t>
            </a:r>
            <a:r>
              <a:rPr lang="en-AU" dirty="0"/>
              <a:t>in hospital operations. Addressing this issue is critical for improving patient care and operational efficiency.</a:t>
            </a:r>
          </a:p>
        </p:txBody>
      </p:sp>
      <p:pic>
        <p:nvPicPr>
          <p:cNvPr id="6" name="Picture 5" descr="Surgeon using digital tablet in operating room">
            <a:extLst>
              <a:ext uri="{FF2B5EF4-FFF2-40B4-BE49-F238E27FC236}">
                <a16:creationId xmlns:a16="http://schemas.microsoft.com/office/drawing/2014/main" id="{4AD6B34C-8C6F-A849-F640-F8B754B5AE60}"/>
              </a:ext>
            </a:extLst>
          </p:cNvPr>
          <p:cNvPicPr>
            <a:picLocks noChangeAspect="1"/>
          </p:cNvPicPr>
          <p:nvPr/>
        </p:nvPicPr>
        <p:blipFill>
          <a:blip r:embed="rId2">
            <a:extLst>
              <a:ext uri="{28A0092B-C50C-407E-A947-70E740481C1C}">
                <a14:useLocalDpi xmlns:a14="http://schemas.microsoft.com/office/drawing/2010/main" val="0"/>
              </a:ext>
            </a:extLst>
          </a:blip>
          <a:srcRect l="26923" r="20567"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1" name="Isosceles Triangle 1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12302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77334" y="609600"/>
            <a:ext cx="7264399" cy="347133"/>
          </a:xfrm>
        </p:spPr>
        <p:txBody>
          <a:bodyPr>
            <a:noAutofit/>
          </a:bodyPr>
          <a:lstStyle/>
          <a:p>
            <a:r>
              <a:rPr lang="en-AU" sz="2800" b="1" dirty="0"/>
              <a:t>Business Problem:</a:t>
            </a:r>
            <a:br>
              <a:rPr lang="en-AU" sz="2800" b="1" dirty="0"/>
            </a:br>
            <a:endParaRPr lang="en-AU" sz="2800" b="1" dirty="0"/>
          </a:p>
        </p:txBody>
      </p:sp>
      <p:sp>
        <p:nvSpPr>
          <p:cNvPr id="7" name="Content Placeholder 6">
            <a:extLst>
              <a:ext uri="{FF2B5EF4-FFF2-40B4-BE49-F238E27FC236}">
                <a16:creationId xmlns:a16="http://schemas.microsoft.com/office/drawing/2014/main" id="{A115B89D-2FD3-985B-2D07-D6BD63B2FB2B}"/>
              </a:ext>
            </a:extLst>
          </p:cNvPr>
          <p:cNvSpPr>
            <a:spLocks noGrp="1"/>
          </p:cNvSpPr>
          <p:nvPr>
            <p:ph idx="1"/>
          </p:nvPr>
        </p:nvSpPr>
        <p:spPr>
          <a:xfrm>
            <a:off x="372534" y="1488613"/>
            <a:ext cx="9482666" cy="4268720"/>
          </a:xfrm>
        </p:spPr>
        <p:txBody>
          <a:bodyPr>
            <a:normAutofit fontScale="85000" lnSpcReduction="20000"/>
          </a:bodyPr>
          <a:lstStyle/>
          <a:p>
            <a:pPr marL="0" indent="0">
              <a:buNone/>
            </a:pPr>
            <a:r>
              <a:rPr lang="en-AU" sz="2100" b="1" dirty="0">
                <a:solidFill>
                  <a:srgbClr val="FF0000"/>
                </a:solidFill>
              </a:rPr>
              <a:t>Challenges:</a:t>
            </a:r>
          </a:p>
          <a:p>
            <a:pPr marL="0" indent="0">
              <a:buNone/>
            </a:pPr>
            <a:endParaRPr lang="en-AU" dirty="0"/>
          </a:p>
          <a:p>
            <a:r>
              <a:rPr lang="en-AU" b="1" dirty="0"/>
              <a:t>Resource Allocation: </a:t>
            </a:r>
            <a:r>
              <a:rPr lang="en-AU" dirty="0"/>
              <a:t>Inefficient allocation of staff and resources leading to bottlenecks and prolonged wait times.</a:t>
            </a:r>
          </a:p>
          <a:p>
            <a:r>
              <a:rPr lang="en-AU" b="1" dirty="0"/>
              <a:t>Operational Inefficiencies: </a:t>
            </a:r>
            <a:r>
              <a:rPr lang="en-AU" dirty="0"/>
              <a:t>Lack of real-time data and predictive insights to optimise scheduling and resource management.</a:t>
            </a:r>
          </a:p>
          <a:p>
            <a:r>
              <a:rPr lang="en-AU" b="1" dirty="0"/>
              <a:t>Patient Satisfaction: </a:t>
            </a:r>
            <a:r>
              <a:rPr lang="en-AU" dirty="0"/>
              <a:t>Long wait times negatively impacting patient satisfaction and health outcomes.</a:t>
            </a:r>
          </a:p>
          <a:p>
            <a:pPr marL="0" indent="0">
              <a:buNone/>
            </a:pPr>
            <a:endParaRPr lang="en-AU" dirty="0"/>
          </a:p>
          <a:p>
            <a:pPr marL="0" indent="0">
              <a:buNone/>
            </a:pPr>
            <a:r>
              <a:rPr lang="en-AU" sz="2300" b="1" dirty="0">
                <a:solidFill>
                  <a:srgbClr val="FF0000"/>
                </a:solidFill>
              </a:rPr>
              <a:t>Goals:</a:t>
            </a:r>
          </a:p>
          <a:p>
            <a:endParaRPr lang="en-AU" dirty="0"/>
          </a:p>
          <a:p>
            <a:r>
              <a:rPr lang="en-AU" b="1" dirty="0"/>
              <a:t>Improve Patient Flow: </a:t>
            </a:r>
            <a:r>
              <a:rPr lang="en-AU" dirty="0"/>
              <a:t>Streamline processes to reduce wait times and improve patient throughput.</a:t>
            </a:r>
          </a:p>
          <a:p>
            <a:r>
              <a:rPr lang="en-AU" b="1" dirty="0"/>
              <a:t>Enhance Resource Management: </a:t>
            </a:r>
            <a:r>
              <a:rPr lang="en-AU" dirty="0"/>
              <a:t>Optimise the allocation of staff and resources based on predictive insights.</a:t>
            </a:r>
          </a:p>
          <a:p>
            <a:r>
              <a:rPr lang="en-AU" b="1" dirty="0"/>
              <a:t>Increase Patient Satisfaction: </a:t>
            </a:r>
            <a:r>
              <a:rPr lang="en-AU" dirty="0"/>
              <a:t>Provide timely care to improve patient experiences and health outcomes.</a:t>
            </a:r>
          </a:p>
        </p:txBody>
      </p:sp>
    </p:spTree>
    <p:extLst>
      <p:ext uri="{BB962C8B-B14F-4D97-AF65-F5344CB8AC3E}">
        <p14:creationId xmlns:p14="http://schemas.microsoft.com/office/powerpoint/2010/main" val="217824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04136" y="541868"/>
            <a:ext cx="8331199" cy="1634066"/>
          </a:xfrm>
        </p:spPr>
        <p:txBody>
          <a:bodyPr>
            <a:noAutofit/>
          </a:bodyPr>
          <a:lstStyle/>
          <a:p>
            <a:r>
              <a:rPr lang="en-AU" sz="2800" b="1" i="0" dirty="0">
                <a:effectLst/>
                <a:latin typeface="-apple-system"/>
              </a:rPr>
              <a:t>Data Science Problem:</a:t>
            </a:r>
            <a:br>
              <a:rPr lang="en-AU" sz="2800" b="1" i="0" dirty="0">
                <a:effectLst/>
                <a:latin typeface="-apple-system"/>
              </a:rPr>
            </a:br>
            <a:r>
              <a:rPr lang="en-AU" sz="2800" b="1" i="0" dirty="0">
                <a:solidFill>
                  <a:schemeClr val="tx1"/>
                </a:solidFill>
                <a:effectLst/>
                <a:latin typeface="-apple-system"/>
              </a:rPr>
              <a:t>Developing a Predictive Model to Optimise Mental Health ED Wait Times</a:t>
            </a:r>
            <a:br>
              <a:rPr lang="en-AU" sz="2800" b="1" dirty="0"/>
            </a:br>
            <a:endParaRPr lang="en-AU" sz="2800" b="1" dirty="0"/>
          </a:p>
        </p:txBody>
      </p:sp>
      <p:sp>
        <p:nvSpPr>
          <p:cNvPr id="4" name="Content Placeholder 3">
            <a:extLst>
              <a:ext uri="{FF2B5EF4-FFF2-40B4-BE49-F238E27FC236}">
                <a16:creationId xmlns:a16="http://schemas.microsoft.com/office/drawing/2014/main" id="{47010F42-2FF8-8A0A-5B68-39F85C9658D5}"/>
              </a:ext>
            </a:extLst>
          </p:cNvPr>
          <p:cNvSpPr>
            <a:spLocks noGrp="1"/>
          </p:cNvSpPr>
          <p:nvPr>
            <p:ph idx="1"/>
          </p:nvPr>
        </p:nvSpPr>
        <p:spPr>
          <a:xfrm>
            <a:off x="432568" y="2175934"/>
            <a:ext cx="9785927" cy="3880773"/>
          </a:xfrm>
        </p:spPr>
        <p:txBody>
          <a:bodyPr/>
          <a:lstStyle/>
          <a:p>
            <a:pPr marL="0" indent="0">
              <a:buNone/>
            </a:pPr>
            <a:r>
              <a:rPr lang="en-AU" dirty="0"/>
              <a:t>Dataset source: </a:t>
            </a:r>
            <a:r>
              <a:rPr lang="en-AU" b="1" i="1" dirty="0">
                <a:solidFill>
                  <a:srgbClr val="45494B"/>
                </a:solidFill>
                <a:effectLst/>
                <a:latin typeface="Open Sans" panose="020B0606030504020204" pitchFamily="34" charset="0"/>
              </a:rPr>
              <a:t>Mental health Presentations to Emergency Departments</a:t>
            </a:r>
          </a:p>
          <a:p>
            <a:pPr marL="0" indent="0">
              <a:buNone/>
            </a:pPr>
            <a:endParaRPr lang="en-AU" dirty="0"/>
          </a:p>
          <a:p>
            <a:pPr marL="0" indent="0">
              <a:buNone/>
            </a:pPr>
            <a:endParaRPr lang="en-AU" dirty="0"/>
          </a:p>
        </p:txBody>
      </p:sp>
      <p:pic>
        <p:nvPicPr>
          <p:cNvPr id="6" name="Picture 5">
            <a:extLst>
              <a:ext uri="{FF2B5EF4-FFF2-40B4-BE49-F238E27FC236}">
                <a16:creationId xmlns:a16="http://schemas.microsoft.com/office/drawing/2014/main" id="{D547E9D9-121A-FD4C-17EC-5B802B318485}"/>
              </a:ext>
            </a:extLst>
          </p:cNvPr>
          <p:cNvPicPr>
            <a:picLocks noChangeAspect="1"/>
          </p:cNvPicPr>
          <p:nvPr/>
        </p:nvPicPr>
        <p:blipFill>
          <a:blip r:embed="rId2"/>
          <a:stretch>
            <a:fillRect/>
          </a:stretch>
        </p:blipFill>
        <p:spPr>
          <a:xfrm>
            <a:off x="1703614" y="2870619"/>
            <a:ext cx="6506246" cy="1514569"/>
          </a:xfrm>
          <a:prstGeom prst="rect">
            <a:avLst/>
          </a:prstGeom>
        </p:spPr>
      </p:pic>
      <p:pic>
        <p:nvPicPr>
          <p:cNvPr id="9" name="Picture 8">
            <a:extLst>
              <a:ext uri="{FF2B5EF4-FFF2-40B4-BE49-F238E27FC236}">
                <a16:creationId xmlns:a16="http://schemas.microsoft.com/office/drawing/2014/main" id="{BD58C10E-3648-79AA-8284-1D08AD3BD3FE}"/>
              </a:ext>
            </a:extLst>
          </p:cNvPr>
          <p:cNvPicPr>
            <a:picLocks noChangeAspect="1"/>
          </p:cNvPicPr>
          <p:nvPr/>
        </p:nvPicPr>
        <p:blipFill>
          <a:blip r:embed="rId3"/>
          <a:stretch>
            <a:fillRect/>
          </a:stretch>
        </p:blipFill>
        <p:spPr>
          <a:xfrm>
            <a:off x="509230" y="4805050"/>
            <a:ext cx="9278645" cy="1096216"/>
          </a:xfrm>
          <a:prstGeom prst="rect">
            <a:avLst/>
          </a:prstGeom>
        </p:spPr>
      </p:pic>
      <p:sp>
        <p:nvSpPr>
          <p:cNvPr id="11" name="TextBox 10">
            <a:extLst>
              <a:ext uri="{FF2B5EF4-FFF2-40B4-BE49-F238E27FC236}">
                <a16:creationId xmlns:a16="http://schemas.microsoft.com/office/drawing/2014/main" id="{2A793E62-9890-58B1-46B7-6C2870441A60}"/>
              </a:ext>
            </a:extLst>
          </p:cNvPr>
          <p:cNvSpPr txBox="1"/>
          <p:nvPr/>
        </p:nvSpPr>
        <p:spPr>
          <a:xfrm>
            <a:off x="1703614" y="6257174"/>
            <a:ext cx="11545755" cy="261610"/>
          </a:xfrm>
          <a:prstGeom prst="rect">
            <a:avLst/>
          </a:prstGeom>
          <a:noFill/>
        </p:spPr>
        <p:txBody>
          <a:bodyPr wrap="square">
            <a:spAutoFit/>
          </a:bodyPr>
          <a:lstStyle/>
          <a:p>
            <a:r>
              <a:rPr lang="en-AU" sz="1100" i="1" dirty="0">
                <a:solidFill>
                  <a:schemeClr val="tx1">
                    <a:lumMod val="50000"/>
                    <a:lumOff val="50000"/>
                  </a:schemeClr>
                </a:solidFill>
              </a:rPr>
              <a:t>https://www.aihw.gov.au/mental-health/topic-areas/emergency-departments#characteristics</a:t>
            </a:r>
          </a:p>
        </p:txBody>
      </p:sp>
    </p:spTree>
    <p:extLst>
      <p:ext uri="{BB962C8B-B14F-4D97-AF65-F5344CB8AC3E}">
        <p14:creationId xmlns:p14="http://schemas.microsoft.com/office/powerpoint/2010/main" val="81977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273936" y="365657"/>
            <a:ext cx="8331199" cy="1634066"/>
          </a:xfrm>
        </p:spPr>
        <p:txBody>
          <a:bodyPr>
            <a:noAutofit/>
          </a:bodyPr>
          <a:lstStyle/>
          <a:p>
            <a:r>
              <a:rPr lang="en-AU" sz="2800" b="1" i="0" dirty="0">
                <a:effectLst/>
                <a:latin typeface="-apple-system"/>
              </a:rPr>
              <a:t>Data Collection and Preparation | EDA</a:t>
            </a:r>
            <a:br>
              <a:rPr lang="en-AU" sz="2800" b="1" i="0" dirty="0">
                <a:effectLst/>
                <a:latin typeface="-apple-system"/>
              </a:rPr>
            </a:br>
            <a:br>
              <a:rPr lang="en-AU" sz="2800" b="1" i="0" dirty="0">
                <a:effectLst/>
                <a:latin typeface="-apple-system"/>
              </a:rPr>
            </a:br>
            <a:br>
              <a:rPr lang="en-AU" sz="2800" b="1" dirty="0"/>
            </a:br>
            <a:endParaRPr lang="en-AU" sz="2800" b="1" dirty="0"/>
          </a:p>
        </p:txBody>
      </p:sp>
      <p:pic>
        <p:nvPicPr>
          <p:cNvPr id="11" name="Picture 10">
            <a:extLst>
              <a:ext uri="{FF2B5EF4-FFF2-40B4-BE49-F238E27FC236}">
                <a16:creationId xmlns:a16="http://schemas.microsoft.com/office/drawing/2014/main" id="{276E2072-DE2A-50A4-7A46-B327C1B02373}"/>
              </a:ext>
            </a:extLst>
          </p:cNvPr>
          <p:cNvPicPr>
            <a:picLocks noChangeAspect="1"/>
          </p:cNvPicPr>
          <p:nvPr/>
        </p:nvPicPr>
        <p:blipFill>
          <a:blip r:embed="rId2"/>
          <a:stretch>
            <a:fillRect/>
          </a:stretch>
        </p:blipFill>
        <p:spPr>
          <a:xfrm>
            <a:off x="369926" y="1211852"/>
            <a:ext cx="4949720" cy="4434296"/>
          </a:xfrm>
          <a:prstGeom prst="rect">
            <a:avLst/>
          </a:prstGeom>
        </p:spPr>
      </p:pic>
      <p:sp>
        <p:nvSpPr>
          <p:cNvPr id="13" name="TextBox 12">
            <a:extLst>
              <a:ext uri="{FF2B5EF4-FFF2-40B4-BE49-F238E27FC236}">
                <a16:creationId xmlns:a16="http://schemas.microsoft.com/office/drawing/2014/main" id="{AF6DEF5D-02F1-3FB0-93F5-8113B3595B66}"/>
              </a:ext>
            </a:extLst>
          </p:cNvPr>
          <p:cNvSpPr txBox="1"/>
          <p:nvPr/>
        </p:nvSpPr>
        <p:spPr>
          <a:xfrm>
            <a:off x="5581650" y="1368759"/>
            <a:ext cx="4256617" cy="3970318"/>
          </a:xfrm>
          <a:prstGeom prst="rect">
            <a:avLst/>
          </a:prstGeom>
          <a:noFill/>
        </p:spPr>
        <p:txBody>
          <a:bodyPr wrap="square">
            <a:spAutoFit/>
          </a:bodyPr>
          <a:lstStyle/>
          <a:p>
            <a:r>
              <a:rPr lang="en-AU" b="1" dirty="0"/>
              <a:t>Dataset Structure:</a:t>
            </a:r>
          </a:p>
          <a:p>
            <a:endParaRPr lang="en-AU" b="1" dirty="0"/>
          </a:p>
          <a:p>
            <a:r>
              <a:rPr lang="en-AU" dirty="0"/>
              <a:t>The dataset contains information on emergency department (ED) wait times and length of stay across various states and territories in Australia.</a:t>
            </a:r>
          </a:p>
          <a:p>
            <a:endParaRPr lang="en-AU" dirty="0"/>
          </a:p>
          <a:p>
            <a:r>
              <a:rPr lang="en-AU" b="1" dirty="0">
                <a:solidFill>
                  <a:srgbClr val="FF0000"/>
                </a:solidFill>
              </a:rPr>
              <a:t>Key Columns:</a:t>
            </a:r>
          </a:p>
          <a:p>
            <a:pPr marL="285750" indent="-285750">
              <a:buFont typeface="Arial" panose="020B0604020202020204" pitchFamily="34" charset="0"/>
              <a:buChar char="•"/>
            </a:pPr>
            <a:r>
              <a:rPr lang="en-AU" dirty="0"/>
              <a:t>Financial Year</a:t>
            </a:r>
          </a:p>
          <a:p>
            <a:pPr marL="285750" indent="-285750">
              <a:buFont typeface="Arial" panose="020B0604020202020204" pitchFamily="34" charset="0"/>
              <a:buChar char="•"/>
            </a:pPr>
            <a:r>
              <a:rPr lang="en-AU" dirty="0"/>
              <a:t>State Or Territory</a:t>
            </a:r>
          </a:p>
          <a:p>
            <a:pPr marL="285750" indent="-285750">
              <a:buFont typeface="Arial" panose="020B0604020202020204" pitchFamily="34" charset="0"/>
              <a:buChar char="•"/>
            </a:pPr>
            <a:r>
              <a:rPr lang="en-AU" dirty="0"/>
              <a:t>Time Measure</a:t>
            </a:r>
          </a:p>
          <a:p>
            <a:pPr marL="285750" indent="-285750">
              <a:buFont typeface="Arial" panose="020B0604020202020204" pitchFamily="34" charset="0"/>
              <a:buChar char="•"/>
            </a:pPr>
            <a:r>
              <a:rPr lang="en-AU" dirty="0"/>
              <a:t>Mental Health Presentation Type</a:t>
            </a:r>
          </a:p>
          <a:p>
            <a:pPr marL="285750" indent="-285750">
              <a:buFont typeface="Arial" panose="020B0604020202020204" pitchFamily="34" charset="0"/>
              <a:buChar char="•"/>
            </a:pPr>
            <a:r>
              <a:rPr lang="en-AU" dirty="0"/>
              <a:t>Measure</a:t>
            </a:r>
          </a:p>
          <a:p>
            <a:pPr marL="285750" indent="-285750">
              <a:buFont typeface="Arial" panose="020B0604020202020204" pitchFamily="34" charset="0"/>
              <a:buChar char="•"/>
            </a:pPr>
            <a:r>
              <a:rPr lang="en-AU" dirty="0"/>
              <a:t>Value</a:t>
            </a:r>
          </a:p>
        </p:txBody>
      </p:sp>
    </p:spTree>
    <p:extLst>
      <p:ext uri="{BB962C8B-B14F-4D97-AF65-F5344CB8AC3E}">
        <p14:creationId xmlns:p14="http://schemas.microsoft.com/office/powerpoint/2010/main" val="41854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872066" y="1179150"/>
            <a:ext cx="3300646" cy="4463889"/>
          </a:xfrm>
        </p:spPr>
        <p:txBody>
          <a:bodyPr vert="horz" lIns="91440" tIns="45720" rIns="91440" bIns="45720" rtlCol="0" anchor="ctr">
            <a:normAutofit/>
          </a:bodyPr>
          <a:lstStyle/>
          <a:p>
            <a:pPr algn="ctr"/>
            <a:r>
              <a:rPr lang="en-US" b="1" i="0" dirty="0">
                <a:effectLst/>
              </a:rPr>
              <a:t>Data Collection and Preparation | EDA</a:t>
            </a:r>
            <a:br>
              <a:rPr lang="en-US" b="1" i="0" dirty="0">
                <a:effectLst/>
              </a:rPr>
            </a:br>
            <a:br>
              <a:rPr lang="en-US" b="1" i="0" dirty="0">
                <a:effectLst/>
              </a:rPr>
            </a:br>
            <a:br>
              <a:rPr lang="en-US" b="1" dirty="0"/>
            </a:br>
            <a:endParaRPr lang="en-US" b="1" dirty="0"/>
          </a:p>
        </p:txBody>
      </p:sp>
      <p:sp>
        <p:nvSpPr>
          <p:cNvPr id="20" name="Isosceles Triangle 1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cxnSp>
        <p:nvCxnSpPr>
          <p:cNvPr id="22" name="Straight Connector 2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6DEF5D-02F1-3FB0-93F5-8113B3595B66}"/>
              </a:ext>
            </a:extLst>
          </p:cNvPr>
          <p:cNvSpPr txBox="1"/>
          <p:nvPr/>
        </p:nvSpPr>
        <p:spPr>
          <a:xfrm>
            <a:off x="4978918" y="1109145"/>
            <a:ext cx="6341016" cy="460390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sz="1700" b="1" i="0" dirty="0">
                <a:solidFill>
                  <a:srgbClr val="FF0000"/>
                </a:solidFill>
                <a:effectLst/>
              </a:rPr>
              <a:t>Summary Statistics</a:t>
            </a:r>
          </a:p>
          <a:p>
            <a:pPr>
              <a:spcBef>
                <a:spcPts val="1000"/>
              </a:spcBef>
              <a:buClr>
                <a:schemeClr val="accent1"/>
              </a:buClr>
              <a:buSzPct val="80000"/>
              <a:buFont typeface="Wingdings 3" charset="2"/>
              <a:buChar char=""/>
            </a:pPr>
            <a:endParaRPr lang="en-US" sz="1700" b="1"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sz="1700" b="1" i="0" dirty="0">
                <a:solidFill>
                  <a:schemeClr val="tx1">
                    <a:lumMod val="75000"/>
                    <a:lumOff val="25000"/>
                  </a:schemeClr>
                </a:solidFill>
                <a:effectLst/>
              </a:rPr>
              <a:t>Measures</a:t>
            </a:r>
            <a:r>
              <a:rPr lang="en-US" sz="1700" b="0" i="0" dirty="0">
                <a:solidFill>
                  <a:schemeClr val="tx1">
                    <a:lumMod val="75000"/>
                    <a:lumOff val="25000"/>
                  </a:schemeClr>
                </a:solidFill>
                <a:effectLst/>
              </a:rPr>
              <a:t>: The dataset includes various measures such as the number of presentations, median wait times, 90th percentile wait times, and the proportion of patients seen on time.</a:t>
            </a:r>
          </a:p>
          <a:p>
            <a:pPr>
              <a:spcBef>
                <a:spcPts val="1000"/>
              </a:spcBef>
              <a:buClr>
                <a:schemeClr val="accent1"/>
              </a:buClr>
              <a:buSzPct val="80000"/>
              <a:buFont typeface="Wingdings 3" charset="2"/>
              <a:buChar char=""/>
            </a:pPr>
            <a:endParaRPr lang="en-US" sz="1700"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sz="1700" b="1" i="0" dirty="0">
                <a:solidFill>
                  <a:schemeClr val="tx1">
                    <a:lumMod val="75000"/>
                    <a:lumOff val="25000"/>
                  </a:schemeClr>
                </a:solidFill>
                <a:effectLst/>
              </a:rPr>
              <a:t>Central Tendency and Dispersion</a:t>
            </a:r>
            <a:r>
              <a:rPr lang="en-US" sz="1700" b="0" i="0" dirty="0">
                <a:solidFill>
                  <a:schemeClr val="tx1">
                    <a:lumMod val="75000"/>
                    <a:lumOff val="25000"/>
                  </a:schemeClr>
                </a:solidFill>
                <a:effectLst/>
              </a:rPr>
              <a:t>: Summary statistics provide insights into the central tendency (mean, median) and dispersion (standard deviation, percentiles) of these measures.</a:t>
            </a:r>
          </a:p>
          <a:p>
            <a:pPr>
              <a:spcBef>
                <a:spcPts val="1000"/>
              </a:spcBef>
              <a:buClr>
                <a:schemeClr val="accent1"/>
              </a:buClr>
              <a:buSzPct val="80000"/>
              <a:buFont typeface="Wingdings 3" charset="2"/>
              <a:buChar char=""/>
            </a:pPr>
            <a:endParaRPr lang="en-US" sz="1700" b="1"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sz="1700" b="1" i="0" dirty="0">
                <a:solidFill>
                  <a:srgbClr val="FF0000"/>
                </a:solidFill>
                <a:effectLst/>
              </a:rPr>
              <a:t>Missing Values</a:t>
            </a:r>
          </a:p>
          <a:p>
            <a:pPr>
              <a:spcBef>
                <a:spcPts val="1000"/>
              </a:spcBef>
              <a:buClr>
                <a:schemeClr val="accent1"/>
              </a:buClr>
              <a:buSzPct val="80000"/>
              <a:buFont typeface="Wingdings 3" charset="2"/>
              <a:buChar char=""/>
            </a:pPr>
            <a:r>
              <a:rPr lang="en-US" sz="1700" b="1" i="0" dirty="0">
                <a:solidFill>
                  <a:schemeClr val="tx1">
                    <a:lumMod val="75000"/>
                    <a:lumOff val="25000"/>
                  </a:schemeClr>
                </a:solidFill>
                <a:effectLst/>
              </a:rPr>
              <a:t>Completeness</a:t>
            </a:r>
            <a:r>
              <a:rPr lang="en-US" sz="1700" b="0" i="0" dirty="0">
                <a:solidFill>
                  <a:schemeClr val="tx1">
                    <a:lumMod val="75000"/>
                    <a:lumOff val="25000"/>
                  </a:schemeClr>
                </a:solidFill>
                <a:effectLst/>
              </a:rPr>
              <a:t>: There are no missing values in the dataset, ensuring the completeness and reliability of the data.</a:t>
            </a:r>
          </a:p>
          <a:p>
            <a:pPr marL="285750" indent="-285750">
              <a:spcBef>
                <a:spcPts val="1000"/>
              </a:spcBef>
              <a:buClr>
                <a:schemeClr val="accent1"/>
              </a:buClr>
              <a:buSzPct val="80000"/>
              <a:buFont typeface="Wingdings 3" charset="2"/>
              <a:buChar char=""/>
            </a:pPr>
            <a:endParaRPr lang="en-US" sz="1700" dirty="0">
              <a:solidFill>
                <a:schemeClr val="tx1">
                  <a:lumMod val="75000"/>
                  <a:lumOff val="25000"/>
                </a:schemeClr>
              </a:solidFill>
            </a:endParaRPr>
          </a:p>
        </p:txBody>
      </p:sp>
      <p:sp>
        <p:nvSpPr>
          <p:cNvPr id="24" name="Isosceles Triangle 2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3122716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76745" y="609600"/>
            <a:ext cx="8145521" cy="1320800"/>
          </a:xfrm>
        </p:spPr>
        <p:txBody>
          <a:bodyPr vert="horz" lIns="91440" tIns="45720" rIns="91440" bIns="45720" rtlCol="0" anchor="ctr">
            <a:normAutofit/>
          </a:bodyPr>
          <a:lstStyle/>
          <a:p>
            <a:pPr>
              <a:lnSpc>
                <a:spcPct val="90000"/>
              </a:lnSpc>
              <a:spcAft>
                <a:spcPts val="800"/>
              </a:spcAft>
            </a:pPr>
            <a:r>
              <a:rPr lang="en-US" sz="2800" b="1" dirty="0">
                <a:effectLst/>
              </a:rPr>
              <a:t> Distribution of Values by State or Territory</a:t>
            </a:r>
            <a:endParaRPr lang="en-US" sz="2800" dirty="0">
              <a:effectLst/>
            </a:endParaRPr>
          </a:p>
        </p:txBody>
      </p:sp>
      <p:sp>
        <p:nvSpPr>
          <p:cNvPr id="8" name="TextBox 7">
            <a:extLst>
              <a:ext uri="{FF2B5EF4-FFF2-40B4-BE49-F238E27FC236}">
                <a16:creationId xmlns:a16="http://schemas.microsoft.com/office/drawing/2014/main" id="{0A4448AA-3CEB-206F-891C-D93943D31D1E}"/>
              </a:ext>
            </a:extLst>
          </p:cNvPr>
          <p:cNvSpPr txBox="1"/>
          <p:nvPr/>
        </p:nvSpPr>
        <p:spPr>
          <a:xfrm>
            <a:off x="685167" y="2160589"/>
            <a:ext cx="3720916" cy="3560733"/>
          </a:xfrm>
          <a:prstGeom prst="rect">
            <a:avLst/>
          </a:prstGeom>
        </p:spPr>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1600" b="1" dirty="0">
                <a:solidFill>
                  <a:srgbClr val="FF0000"/>
                </a:solidFill>
                <a:effectLst/>
              </a:rPr>
              <a:t>Insights:</a:t>
            </a:r>
          </a:p>
          <a:p>
            <a:pPr marL="342900" lvl="0" indent="-342900">
              <a:lnSpc>
                <a:spcPct val="90000"/>
              </a:lnSpc>
              <a:spcBef>
                <a:spcPts val="1000"/>
              </a:spcBef>
              <a:buClr>
                <a:schemeClr val="accent1"/>
              </a:buClr>
              <a:buSzPct val="80000"/>
              <a:buFont typeface="Wingdings 3" charset="2"/>
              <a:buChar char=""/>
              <a:tabLst>
                <a:tab pos="457200" algn="l"/>
              </a:tabLst>
            </a:pPr>
            <a:r>
              <a:rPr lang="en-US" sz="1500" dirty="0">
                <a:solidFill>
                  <a:schemeClr val="tx1">
                    <a:lumMod val="75000"/>
                    <a:lumOff val="25000"/>
                  </a:schemeClr>
                </a:solidFill>
                <a:effectLst/>
              </a:rPr>
              <a:t>There is significant variability in the values (e.g., wait times, length of stay) across different states and territories.</a:t>
            </a:r>
          </a:p>
          <a:p>
            <a:pPr marL="342900" lvl="0" indent="-342900">
              <a:lnSpc>
                <a:spcPct val="90000"/>
              </a:lnSpc>
              <a:spcBef>
                <a:spcPts val="1000"/>
              </a:spcBef>
              <a:buClr>
                <a:schemeClr val="accent1"/>
              </a:buClr>
              <a:buSzPct val="80000"/>
              <a:buFont typeface="Wingdings 3" charset="2"/>
              <a:buChar char=""/>
              <a:tabLst>
                <a:tab pos="457200" algn="l"/>
              </a:tabLst>
            </a:pPr>
            <a:r>
              <a:rPr lang="en-US" sz="1500" b="1" dirty="0">
                <a:solidFill>
                  <a:schemeClr val="tx1">
                    <a:lumMod val="75000"/>
                    <a:lumOff val="25000"/>
                  </a:schemeClr>
                </a:solidFill>
                <a:effectLst/>
              </a:rPr>
              <a:t>Western Australia (WA)</a:t>
            </a:r>
            <a:r>
              <a:rPr lang="en-US" sz="1500" dirty="0">
                <a:solidFill>
                  <a:schemeClr val="tx1">
                    <a:lumMod val="75000"/>
                    <a:lumOff val="25000"/>
                  </a:schemeClr>
                </a:solidFill>
                <a:effectLst/>
              </a:rPr>
              <a:t> and </a:t>
            </a:r>
            <a:r>
              <a:rPr lang="en-US" sz="1500" b="1" dirty="0">
                <a:solidFill>
                  <a:schemeClr val="tx1">
                    <a:lumMod val="75000"/>
                    <a:lumOff val="25000"/>
                  </a:schemeClr>
                </a:solidFill>
                <a:effectLst/>
              </a:rPr>
              <a:t>South Australia (SA)</a:t>
            </a:r>
            <a:r>
              <a:rPr lang="en-US" sz="1500" dirty="0">
                <a:solidFill>
                  <a:schemeClr val="tx1">
                    <a:lumMod val="75000"/>
                    <a:lumOff val="25000"/>
                  </a:schemeClr>
                </a:solidFill>
                <a:effectLst/>
              </a:rPr>
              <a:t> show higher median values and greater variability, indicating longer wait times and length of stay in these regions.</a:t>
            </a:r>
          </a:p>
          <a:p>
            <a:pPr marL="342900" lvl="0" indent="-342900">
              <a:lnSpc>
                <a:spcPct val="90000"/>
              </a:lnSpc>
              <a:spcBef>
                <a:spcPts val="1000"/>
              </a:spcBef>
              <a:buClr>
                <a:schemeClr val="accent1"/>
              </a:buClr>
              <a:buSzPct val="80000"/>
              <a:buFont typeface="Wingdings 3" charset="2"/>
              <a:buChar char=""/>
              <a:tabLst>
                <a:tab pos="457200" algn="l"/>
              </a:tabLst>
            </a:pPr>
            <a:r>
              <a:rPr lang="en-US" sz="1500" b="1" dirty="0">
                <a:solidFill>
                  <a:schemeClr val="tx1">
                    <a:lumMod val="75000"/>
                    <a:lumOff val="25000"/>
                  </a:schemeClr>
                </a:solidFill>
                <a:effectLst/>
              </a:rPr>
              <a:t>New South Wales (NSW)</a:t>
            </a:r>
            <a:r>
              <a:rPr lang="en-US" sz="1500" dirty="0">
                <a:solidFill>
                  <a:schemeClr val="tx1">
                    <a:lumMod val="75000"/>
                    <a:lumOff val="25000"/>
                  </a:schemeClr>
                </a:solidFill>
                <a:effectLst/>
              </a:rPr>
              <a:t> and </a:t>
            </a:r>
            <a:r>
              <a:rPr lang="en-US" sz="1500" b="1" dirty="0">
                <a:solidFill>
                  <a:schemeClr val="tx1">
                    <a:lumMod val="75000"/>
                    <a:lumOff val="25000"/>
                  </a:schemeClr>
                </a:solidFill>
                <a:effectLst/>
              </a:rPr>
              <a:t>Victoria (VIC)</a:t>
            </a:r>
            <a:r>
              <a:rPr lang="en-US" sz="1500" dirty="0">
                <a:solidFill>
                  <a:schemeClr val="tx1">
                    <a:lumMod val="75000"/>
                    <a:lumOff val="25000"/>
                  </a:schemeClr>
                </a:solidFill>
                <a:effectLst/>
              </a:rPr>
              <a:t> have relatively lower median values, suggesting more efficient emergency department services.</a:t>
            </a:r>
          </a:p>
          <a:p>
            <a:pPr marL="342900" lvl="0" indent="-342900">
              <a:lnSpc>
                <a:spcPct val="90000"/>
              </a:lnSpc>
              <a:spcBef>
                <a:spcPts val="1000"/>
              </a:spcBef>
              <a:buClr>
                <a:schemeClr val="accent1"/>
              </a:buClr>
              <a:buSzPct val="80000"/>
              <a:buFont typeface="Wingdings 3" charset="2"/>
              <a:buChar char=""/>
              <a:tabLst>
                <a:tab pos="457200" algn="l"/>
              </a:tabLst>
            </a:pPr>
            <a:endParaRPr lang="en-US" sz="1500" dirty="0">
              <a:solidFill>
                <a:schemeClr val="tx1">
                  <a:lumMod val="75000"/>
                  <a:lumOff val="25000"/>
                </a:schemeClr>
              </a:solidFill>
              <a:effectLst/>
            </a:endParaRPr>
          </a:p>
        </p:txBody>
      </p:sp>
      <p:pic>
        <p:nvPicPr>
          <p:cNvPr id="6" name="Picture 5">
            <a:extLst>
              <a:ext uri="{FF2B5EF4-FFF2-40B4-BE49-F238E27FC236}">
                <a16:creationId xmlns:a16="http://schemas.microsoft.com/office/drawing/2014/main" id="{598B76C9-8D9E-51D0-C0D7-4DBAB7591A80}"/>
              </a:ext>
            </a:extLst>
          </p:cNvPr>
          <p:cNvPicPr>
            <a:picLocks noChangeAspect="1"/>
          </p:cNvPicPr>
          <p:nvPr/>
        </p:nvPicPr>
        <p:blipFill>
          <a:blip r:embed="rId2"/>
          <a:stretch>
            <a:fillRect/>
          </a:stretch>
        </p:blipFill>
        <p:spPr>
          <a:xfrm>
            <a:off x="4732571" y="2160589"/>
            <a:ext cx="4924775" cy="3139544"/>
          </a:xfrm>
          <a:prstGeom prst="rect">
            <a:avLst/>
          </a:prstGeom>
        </p:spPr>
      </p:pic>
    </p:spTree>
    <p:extLst>
      <p:ext uri="{BB962C8B-B14F-4D97-AF65-F5344CB8AC3E}">
        <p14:creationId xmlns:p14="http://schemas.microsoft.com/office/powerpoint/2010/main" val="351114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677334" y="609600"/>
            <a:ext cx="8596668" cy="1320800"/>
          </a:xfrm>
        </p:spPr>
        <p:txBody>
          <a:bodyPr vert="horz" lIns="91440" tIns="45720" rIns="91440" bIns="45720" rtlCol="0" anchor="t">
            <a:normAutofit/>
          </a:bodyPr>
          <a:lstStyle/>
          <a:p>
            <a:pPr>
              <a:spcAft>
                <a:spcPts val="800"/>
              </a:spcAft>
            </a:pPr>
            <a:r>
              <a:rPr lang="en-US" b="1" dirty="0">
                <a:effectLst/>
              </a:rPr>
              <a:t> Distribution of Values by State or Territory</a:t>
            </a:r>
            <a:endParaRPr lang="en-US" dirty="0">
              <a:effectLst/>
            </a:endParaRPr>
          </a:p>
        </p:txBody>
      </p:sp>
      <p:pic>
        <p:nvPicPr>
          <p:cNvPr id="4" name="Picture 3" descr="A diagram of values and time measure&#10;&#10;Description automatically generated">
            <a:extLst>
              <a:ext uri="{FF2B5EF4-FFF2-40B4-BE49-F238E27FC236}">
                <a16:creationId xmlns:a16="http://schemas.microsoft.com/office/drawing/2014/main" id="{AC894679-0CBA-8EEB-443D-20FE0324E87B}"/>
              </a:ext>
            </a:extLst>
          </p:cNvPr>
          <p:cNvPicPr>
            <a:picLocks noChangeAspect="1"/>
          </p:cNvPicPr>
          <p:nvPr/>
        </p:nvPicPr>
        <p:blipFill rotWithShape="1">
          <a:blip r:embed="rId2"/>
          <a:srcRect t="1905" r="-176"/>
          <a:stretch/>
        </p:blipFill>
        <p:spPr>
          <a:xfrm>
            <a:off x="281006" y="2152122"/>
            <a:ext cx="5915401" cy="3403104"/>
          </a:xfrm>
          <a:prstGeom prst="rect">
            <a:avLst/>
          </a:prstGeom>
        </p:spPr>
      </p:pic>
      <p:sp>
        <p:nvSpPr>
          <p:cNvPr id="8" name="TextBox 7">
            <a:extLst>
              <a:ext uri="{FF2B5EF4-FFF2-40B4-BE49-F238E27FC236}">
                <a16:creationId xmlns:a16="http://schemas.microsoft.com/office/drawing/2014/main" id="{0A4448AA-3CEB-206F-891C-D93943D31D1E}"/>
              </a:ext>
            </a:extLst>
          </p:cNvPr>
          <p:cNvSpPr txBox="1"/>
          <p:nvPr/>
        </p:nvSpPr>
        <p:spPr>
          <a:xfrm>
            <a:off x="6018105" y="1955800"/>
            <a:ext cx="3863313" cy="3599426"/>
          </a:xfrm>
          <a:prstGeom prst="rect">
            <a:avLst/>
          </a:prstGeom>
        </p:spPr>
        <p:txBody>
          <a:bodyPr vert="horz" lIns="91440" tIns="45720" rIns="91440" bIns="45720" rtlCol="0">
            <a:normAutofit fontScale="92500" lnSpcReduction="10000"/>
          </a:bodyPr>
          <a:lstStyle/>
          <a:p>
            <a:pPr>
              <a:lnSpc>
                <a:spcPct val="90000"/>
              </a:lnSpc>
              <a:spcBef>
                <a:spcPts val="1000"/>
              </a:spcBef>
              <a:buClr>
                <a:schemeClr val="accent1"/>
              </a:buClr>
              <a:buSzPct val="80000"/>
              <a:buFont typeface="Wingdings 3" charset="2"/>
              <a:buChar char=""/>
            </a:pPr>
            <a:r>
              <a:rPr lang="en-US" b="1" dirty="0">
                <a:solidFill>
                  <a:srgbClr val="FF0000"/>
                </a:solidFill>
                <a:effectLst/>
              </a:rPr>
              <a:t>Insights:</a:t>
            </a: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ffectLst/>
            </a:endParaRPr>
          </a:p>
          <a:p>
            <a:pPr marL="342900" lvl="0" indent="-342900">
              <a:lnSpc>
                <a:spcPct val="90000"/>
              </a:lnSpc>
              <a:spcBef>
                <a:spcPts val="1000"/>
              </a:spcBef>
              <a:buClr>
                <a:schemeClr val="accent1"/>
              </a:buClr>
              <a:buSzPct val="80000"/>
              <a:buFont typeface="Wingdings 3" charset="2"/>
              <a:buChar char=""/>
              <a:tabLst>
                <a:tab pos="457200" algn="l"/>
              </a:tabLst>
            </a:pPr>
            <a:r>
              <a:rPr lang="en-US" sz="1400" dirty="0">
                <a:solidFill>
                  <a:schemeClr val="tx1">
                    <a:lumMod val="75000"/>
                    <a:lumOff val="25000"/>
                  </a:schemeClr>
                </a:solidFill>
                <a:effectLst/>
              </a:rPr>
              <a:t>The </a:t>
            </a:r>
            <a:r>
              <a:rPr lang="en-US" sz="1400" b="1" dirty="0">
                <a:solidFill>
                  <a:srgbClr val="FF0000"/>
                </a:solidFill>
                <a:effectLst/>
              </a:rPr>
              <a:t>median wait times</a:t>
            </a:r>
            <a:r>
              <a:rPr lang="en-US" sz="1400" dirty="0">
                <a:solidFill>
                  <a:srgbClr val="FF0000"/>
                </a:solidFill>
                <a:effectLst/>
              </a:rPr>
              <a:t> and </a:t>
            </a:r>
            <a:r>
              <a:rPr lang="en-US" sz="1400" b="1" dirty="0">
                <a:solidFill>
                  <a:srgbClr val="FF0000"/>
                </a:solidFill>
                <a:effectLst/>
              </a:rPr>
              <a:t>90th percentile wait times</a:t>
            </a:r>
            <a:r>
              <a:rPr lang="en-US" sz="1400" dirty="0">
                <a:solidFill>
                  <a:srgbClr val="FF0000"/>
                </a:solidFill>
                <a:effectLst/>
              </a:rPr>
              <a:t> </a:t>
            </a:r>
            <a:r>
              <a:rPr lang="en-US" sz="1400" dirty="0">
                <a:solidFill>
                  <a:schemeClr val="tx1">
                    <a:lumMod val="75000"/>
                    <a:lumOff val="25000"/>
                  </a:schemeClr>
                </a:solidFill>
                <a:effectLst/>
              </a:rPr>
              <a:t>show a wide range, indicating variability in how quickly patients are seen in emergency departments.</a:t>
            </a:r>
          </a:p>
          <a:p>
            <a:pPr marL="342900" lvl="0" indent="-342900">
              <a:lnSpc>
                <a:spcPct val="90000"/>
              </a:lnSpc>
              <a:spcBef>
                <a:spcPts val="1000"/>
              </a:spcBef>
              <a:buClr>
                <a:schemeClr val="accent1"/>
              </a:buClr>
              <a:buSzPct val="80000"/>
              <a:buFont typeface="Wingdings 3" charset="2"/>
              <a:buChar char=""/>
              <a:tabLst>
                <a:tab pos="457200" algn="l"/>
              </a:tabLst>
            </a:pPr>
            <a:r>
              <a:rPr lang="en-US" sz="1400" dirty="0">
                <a:solidFill>
                  <a:schemeClr val="tx1">
                    <a:lumMod val="75000"/>
                    <a:lumOff val="25000"/>
                  </a:schemeClr>
                </a:solidFill>
                <a:effectLst/>
              </a:rPr>
              <a:t>The</a:t>
            </a:r>
            <a:r>
              <a:rPr lang="en-US" sz="1400" dirty="0">
                <a:solidFill>
                  <a:srgbClr val="FF0000"/>
                </a:solidFill>
                <a:effectLst/>
              </a:rPr>
              <a:t> </a:t>
            </a:r>
            <a:r>
              <a:rPr lang="en-US" sz="1400" b="1" dirty="0">
                <a:solidFill>
                  <a:srgbClr val="FF0000"/>
                </a:solidFill>
                <a:effectLst/>
              </a:rPr>
              <a:t>proportion seen on time</a:t>
            </a:r>
            <a:r>
              <a:rPr lang="en-US" sz="1400" dirty="0">
                <a:solidFill>
                  <a:srgbClr val="FF0000"/>
                </a:solidFill>
                <a:effectLst/>
              </a:rPr>
              <a:t> </a:t>
            </a:r>
            <a:r>
              <a:rPr lang="en-US" sz="1400" dirty="0">
                <a:solidFill>
                  <a:schemeClr val="tx1">
                    <a:lumMod val="75000"/>
                    <a:lumOff val="25000"/>
                  </a:schemeClr>
                </a:solidFill>
                <a:effectLst/>
              </a:rPr>
              <a:t>varies significantly, with some regions achieving higher compliance with target wait times.</a:t>
            </a:r>
          </a:p>
          <a:p>
            <a:pPr marL="342900" lvl="0" indent="-342900">
              <a:lnSpc>
                <a:spcPct val="90000"/>
              </a:lnSpc>
              <a:spcBef>
                <a:spcPts val="1000"/>
              </a:spcBef>
              <a:buClr>
                <a:schemeClr val="accent1"/>
              </a:buClr>
              <a:buSzPct val="80000"/>
              <a:buFont typeface="Wingdings 3" charset="2"/>
              <a:buChar char=""/>
              <a:tabLst>
                <a:tab pos="457200" algn="l"/>
              </a:tabLst>
            </a:pPr>
            <a:r>
              <a:rPr lang="en-US" sz="1400" dirty="0">
                <a:solidFill>
                  <a:schemeClr val="tx1">
                    <a:lumMod val="75000"/>
                    <a:lumOff val="25000"/>
                  </a:schemeClr>
                </a:solidFill>
                <a:effectLst/>
              </a:rPr>
              <a:t>The </a:t>
            </a:r>
            <a:r>
              <a:rPr lang="en-US" sz="1400" b="1" dirty="0">
                <a:solidFill>
                  <a:srgbClr val="FF0000"/>
                </a:solidFill>
                <a:effectLst/>
              </a:rPr>
              <a:t>length of stay</a:t>
            </a:r>
            <a:r>
              <a:rPr lang="en-US" sz="1400" dirty="0">
                <a:solidFill>
                  <a:srgbClr val="FF0000"/>
                </a:solidFill>
                <a:effectLst/>
              </a:rPr>
              <a:t> </a:t>
            </a:r>
            <a:r>
              <a:rPr lang="en-US" sz="1400" dirty="0">
                <a:solidFill>
                  <a:schemeClr val="tx1">
                    <a:lumMod val="75000"/>
                    <a:lumOff val="25000"/>
                  </a:schemeClr>
                </a:solidFill>
                <a:effectLst/>
              </a:rPr>
              <a:t>for presentations ending in admission is generally higher than for those not ending in admission, reflecting the additional time required for admitted patients.</a:t>
            </a:r>
          </a:p>
          <a:p>
            <a:pPr marL="342900" lvl="0" indent="-342900">
              <a:lnSpc>
                <a:spcPct val="90000"/>
              </a:lnSpc>
              <a:spcBef>
                <a:spcPts val="1000"/>
              </a:spcBef>
              <a:buClr>
                <a:schemeClr val="accent1"/>
              </a:buClr>
              <a:buSzPct val="80000"/>
              <a:buFont typeface="Wingdings 3" charset="2"/>
              <a:buChar char=""/>
              <a:tabLst>
                <a:tab pos="457200" algn="l"/>
              </a:tabLst>
            </a:pPr>
            <a:r>
              <a:rPr lang="en-US" sz="1400" dirty="0">
                <a:solidFill>
                  <a:schemeClr val="tx1">
                    <a:lumMod val="75000"/>
                    <a:lumOff val="25000"/>
                  </a:schemeClr>
                </a:solidFill>
                <a:effectLst/>
              </a:rPr>
              <a:t>These insights can help in benchmarking performance and setting realistic targets for emergency department operations.</a:t>
            </a:r>
          </a:p>
          <a:p>
            <a:pPr marL="342900" lvl="0" indent="-342900">
              <a:lnSpc>
                <a:spcPct val="90000"/>
              </a:lnSpc>
              <a:spcBef>
                <a:spcPts val="1000"/>
              </a:spcBef>
              <a:buClr>
                <a:schemeClr val="accent1"/>
              </a:buClr>
              <a:buSzPct val="80000"/>
              <a:buFont typeface="Wingdings 3" charset="2"/>
              <a:buChar char=""/>
              <a:tabLst>
                <a:tab pos="457200" algn="l"/>
              </a:tabLst>
            </a:pPr>
            <a:endParaRPr lang="en-US" sz="1100" dirty="0">
              <a:solidFill>
                <a:schemeClr val="tx1">
                  <a:lumMod val="75000"/>
                  <a:lumOff val="25000"/>
                </a:schemeClr>
              </a:solidFill>
              <a:effectLst/>
            </a:endParaRPr>
          </a:p>
        </p:txBody>
      </p:sp>
    </p:spTree>
    <p:extLst>
      <p:ext uri="{BB962C8B-B14F-4D97-AF65-F5344CB8AC3E}">
        <p14:creationId xmlns:p14="http://schemas.microsoft.com/office/powerpoint/2010/main" val="358220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0404-1333-B294-27E0-2FD9191D2F04}"/>
              </a:ext>
            </a:extLst>
          </p:cNvPr>
          <p:cNvSpPr>
            <a:spLocks noGrp="1"/>
          </p:cNvSpPr>
          <p:nvPr>
            <p:ph type="title"/>
          </p:nvPr>
        </p:nvSpPr>
        <p:spPr>
          <a:xfrm>
            <a:off x="303758" y="575733"/>
            <a:ext cx="3943117" cy="1320800"/>
          </a:xfrm>
        </p:spPr>
        <p:txBody>
          <a:bodyPr anchor="ctr">
            <a:normAutofit/>
          </a:bodyPr>
          <a:lstStyle/>
          <a:p>
            <a:pPr algn="ctr">
              <a:lnSpc>
                <a:spcPct val="90000"/>
              </a:lnSpc>
              <a:spcAft>
                <a:spcPts val="800"/>
              </a:spcAft>
            </a:pPr>
            <a:r>
              <a:rPr lang="en-AU" sz="2800" b="1" kern="100" dirty="0">
                <a:effectLst/>
                <a:latin typeface="Calibri" panose="020F0502020204030204" pitchFamily="34" charset="0"/>
                <a:ea typeface="Calibri" panose="020F0502020204030204" pitchFamily="34" charset="0"/>
                <a:cs typeface="Times New Roman" panose="02020603050405020304" pitchFamily="18" charset="0"/>
              </a:rPr>
              <a:t> Unsupervised Learning: Clustering</a:t>
            </a:r>
          </a:p>
        </p:txBody>
      </p:sp>
      <p:pic>
        <p:nvPicPr>
          <p:cNvPr id="5" name="Picture 4">
            <a:extLst>
              <a:ext uri="{FF2B5EF4-FFF2-40B4-BE49-F238E27FC236}">
                <a16:creationId xmlns:a16="http://schemas.microsoft.com/office/drawing/2014/main" id="{D4017C0C-3B7E-018C-BED7-53DA3230B8A9}"/>
              </a:ext>
            </a:extLst>
          </p:cNvPr>
          <p:cNvPicPr>
            <a:picLocks noChangeAspect="1"/>
          </p:cNvPicPr>
          <p:nvPr/>
        </p:nvPicPr>
        <p:blipFill>
          <a:blip r:embed="rId2"/>
          <a:stretch>
            <a:fillRect/>
          </a:stretch>
        </p:blipFill>
        <p:spPr>
          <a:xfrm>
            <a:off x="4636683" y="595659"/>
            <a:ext cx="5027531" cy="2601747"/>
          </a:xfrm>
          <a:prstGeom prst="rect">
            <a:avLst/>
          </a:prstGeom>
        </p:spPr>
      </p:pic>
      <p:pic>
        <p:nvPicPr>
          <p:cNvPr id="11" name="Picture 10">
            <a:extLst>
              <a:ext uri="{FF2B5EF4-FFF2-40B4-BE49-F238E27FC236}">
                <a16:creationId xmlns:a16="http://schemas.microsoft.com/office/drawing/2014/main" id="{16D5C1FB-5D04-E146-CB38-D136D30C0010}"/>
              </a:ext>
            </a:extLst>
          </p:cNvPr>
          <p:cNvPicPr>
            <a:picLocks noChangeAspect="1"/>
          </p:cNvPicPr>
          <p:nvPr/>
        </p:nvPicPr>
        <p:blipFill>
          <a:blip r:embed="rId3"/>
          <a:stretch>
            <a:fillRect/>
          </a:stretch>
        </p:blipFill>
        <p:spPr>
          <a:xfrm>
            <a:off x="4848349" y="3429000"/>
            <a:ext cx="4887026" cy="2602341"/>
          </a:xfrm>
          <a:prstGeom prst="rect">
            <a:avLst/>
          </a:prstGeom>
        </p:spPr>
      </p:pic>
      <p:graphicFrame>
        <p:nvGraphicFramePr>
          <p:cNvPr id="9" name="TextBox 6">
            <a:extLst>
              <a:ext uri="{FF2B5EF4-FFF2-40B4-BE49-F238E27FC236}">
                <a16:creationId xmlns:a16="http://schemas.microsoft.com/office/drawing/2014/main" id="{D6225DE0-0328-E7BA-1A57-4FD20216EBCC}"/>
              </a:ext>
            </a:extLst>
          </p:cNvPr>
          <p:cNvGraphicFramePr/>
          <p:nvPr>
            <p:extLst>
              <p:ext uri="{D42A27DB-BD31-4B8C-83A1-F6EECF244321}">
                <p14:modId xmlns:p14="http://schemas.microsoft.com/office/powerpoint/2010/main" val="306117151"/>
              </p:ext>
            </p:extLst>
          </p:nvPr>
        </p:nvGraphicFramePr>
        <p:xfrm>
          <a:off x="264961" y="2017425"/>
          <a:ext cx="4020712" cy="4230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1893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TotalTime>
  <Words>1146</Words>
  <Application>Microsoft Office PowerPoint</Application>
  <PresentationFormat>Widescreen</PresentationFormat>
  <Paragraphs>99</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Calibri</vt:lpstr>
      <vt:lpstr>Open Sans</vt:lpstr>
      <vt:lpstr>Trebuchet MS</vt:lpstr>
      <vt:lpstr>Wingdings 3</vt:lpstr>
      <vt:lpstr>Facet</vt:lpstr>
      <vt:lpstr>Optimising Mental Health ED Wait Times in Australia   Delivering Better Patient Care Through Predictive Analytics</vt:lpstr>
      <vt:lpstr>Introduction</vt:lpstr>
      <vt:lpstr>Business Problem: </vt:lpstr>
      <vt:lpstr>Data Science Problem: Developing a Predictive Model to Optimise Mental Health ED Wait Times </vt:lpstr>
      <vt:lpstr>Data Collection and Preparation | EDA   </vt:lpstr>
      <vt:lpstr>Data Collection and Preparation | EDA   </vt:lpstr>
      <vt:lpstr> Distribution of Values by State or Territory</vt:lpstr>
      <vt:lpstr> Distribution of Values by State or Territory</vt:lpstr>
      <vt:lpstr> Unsupervised Learning: Clustering</vt:lpstr>
      <vt:lpstr>Feature Engineering  Comparison of Model with and without Unsupervised Learning Features</vt:lpstr>
      <vt:lpstr>Recommendations for Future Improvements</vt:lpstr>
      <vt:lpstr>Business value</vt:lpstr>
      <vt:lpstr>Predictive analytics, particularly using robust models like Random Forest, can significantly optimise ED wait times in mental health settings. By leveraging data insights, healthcare administrators can make informed decisions to allocate resources efficiently, improve operational workflows, and ultimately deliver better patient care.  Continuous improvement of the dataset and model, along with collaboration with domain experts, will ensure sustained success in optimizing ED wait times.   By implementing these strategies, Australia can enhance the quality of mental health services, ensuring timely and effective care for patients in need.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Optimising Mental Health ED Wait Times in Australia   Delivering Better Patient Care Through Predictive Analytics</dc:title>
  <dc:creator>Perez, Nicole</dc:creator>
  <cp:lastModifiedBy>Perez, Nicole</cp:lastModifiedBy>
  <cp:revision>3</cp:revision>
  <dcterms:created xsi:type="dcterms:W3CDTF">2024-09-27T22:54:38Z</dcterms:created>
  <dcterms:modified xsi:type="dcterms:W3CDTF">2024-09-28T01:05:16Z</dcterms:modified>
</cp:coreProperties>
</file>